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tags/tag46.xml" ContentType="application/vnd.openxmlformats-officedocument.presentationml.tags+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tags/tag56.xml" ContentType="application/vnd.openxmlformats-officedocument.presentationml.tags+xml"/>
  <Override PartName="/ppt/notesSlides/notesSlide54.xml" ContentType="application/vnd.openxmlformats-officedocument.presentationml.notesSlide+xml"/>
  <Override PartName="/ppt/tags/tag57.xml" ContentType="application/vnd.openxmlformats-officedocument.presentationml.tags+xml"/>
  <Override PartName="/ppt/notesSlides/notesSlide55.xml" ContentType="application/vnd.openxmlformats-officedocument.presentationml.notesSlide+xml"/>
  <Override PartName="/ppt/tags/tag58.xml" ContentType="application/vnd.openxmlformats-officedocument.presentationml.tags+xml"/>
  <Override PartName="/ppt/notesSlides/notesSlide56.xml" ContentType="application/vnd.openxmlformats-officedocument.presentationml.notesSlide+xml"/>
  <Override PartName="/ppt/tags/tag59.xml" ContentType="application/vnd.openxmlformats-officedocument.presentationml.tags+xml"/>
  <Override PartName="/ppt/notesSlides/notesSlide57.xml" ContentType="application/vnd.openxmlformats-officedocument.presentationml.notesSlide+xml"/>
  <Override PartName="/ppt/tags/tag60.xml" ContentType="application/vnd.openxmlformats-officedocument.presentationml.tags+xml"/>
  <Override PartName="/ppt/notesSlides/notesSlide58.xml" ContentType="application/vnd.openxmlformats-officedocument.presentationml.notesSlide+xml"/>
  <Override PartName="/ppt/tags/tag61.xml" ContentType="application/vnd.openxmlformats-officedocument.presentationml.tags+xml"/>
  <Override PartName="/ppt/notesSlides/notesSlide59.xml" ContentType="application/vnd.openxmlformats-officedocument.presentationml.notesSlide+xml"/>
  <Override PartName="/ppt/tags/tag62.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56" r:id="rId2"/>
    <p:sldId id="583" r:id="rId3"/>
    <p:sldId id="581" r:id="rId4"/>
    <p:sldId id="445" r:id="rId5"/>
    <p:sldId id="522" r:id="rId6"/>
    <p:sldId id="523" r:id="rId7"/>
    <p:sldId id="524" r:id="rId8"/>
    <p:sldId id="411" r:id="rId9"/>
    <p:sldId id="525" r:id="rId10"/>
    <p:sldId id="526" r:id="rId11"/>
    <p:sldId id="527" r:id="rId12"/>
    <p:sldId id="528" r:id="rId13"/>
    <p:sldId id="529" r:id="rId14"/>
    <p:sldId id="530" r:id="rId15"/>
    <p:sldId id="531" r:id="rId16"/>
    <p:sldId id="532" r:id="rId17"/>
    <p:sldId id="533" r:id="rId18"/>
    <p:sldId id="534" r:id="rId19"/>
    <p:sldId id="535" r:id="rId20"/>
    <p:sldId id="536" r:id="rId21"/>
    <p:sldId id="537" r:id="rId22"/>
    <p:sldId id="538" r:id="rId23"/>
    <p:sldId id="541"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490" r:id="rId37"/>
    <p:sldId id="554" r:id="rId38"/>
    <p:sldId id="555" r:id="rId39"/>
    <p:sldId id="556" r:id="rId40"/>
    <p:sldId id="557" r:id="rId41"/>
    <p:sldId id="558" r:id="rId42"/>
    <p:sldId id="495" r:id="rId43"/>
    <p:sldId id="563" r:id="rId44"/>
    <p:sldId id="564" r:id="rId45"/>
    <p:sldId id="565" r:id="rId46"/>
    <p:sldId id="566" r:id="rId47"/>
    <p:sldId id="567" r:id="rId48"/>
    <p:sldId id="568" r:id="rId49"/>
    <p:sldId id="569" r:id="rId50"/>
    <p:sldId id="570" r:id="rId51"/>
    <p:sldId id="571" r:id="rId52"/>
    <p:sldId id="572" r:id="rId53"/>
    <p:sldId id="573" r:id="rId54"/>
    <p:sldId id="574" r:id="rId55"/>
    <p:sldId id="575" r:id="rId56"/>
    <p:sldId id="345" r:id="rId57"/>
    <p:sldId id="576" r:id="rId58"/>
    <p:sldId id="577" r:id="rId59"/>
    <p:sldId id="578" r:id="rId60"/>
    <p:sldId id="579" r:id="rId61"/>
    <p:sldId id="582" r:id="rId62"/>
    <p:sldId id="260" r:id="rId63"/>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472C4"/>
    <a:srgbClr val="FFFFCC"/>
    <a:srgbClr val="FF9933"/>
    <a:srgbClr val="CCFFFF"/>
    <a:srgbClr val="0000FF"/>
    <a:srgbClr val="33CC33"/>
    <a:srgbClr val="CC0066"/>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5" autoAdjust="0"/>
    <p:restoredTop sz="62797" autoAdjust="0"/>
  </p:normalViewPr>
  <p:slideViewPr>
    <p:cSldViewPr snapToGrid="0" snapToObjects="1">
      <p:cViewPr varScale="1">
        <p:scale>
          <a:sx n="56" d="100"/>
          <a:sy n="56" d="100"/>
        </p:scale>
        <p:origin x="1224" y="184"/>
      </p:cViewPr>
      <p:guideLst/>
    </p:cSldViewPr>
  </p:slideViewPr>
  <p:notesTextViewPr>
    <p:cViewPr>
      <p:scale>
        <a:sx n="100" d="100"/>
        <a:sy n="100" d="100"/>
      </p:scale>
      <p:origin x="0" y="0"/>
    </p:cViewPr>
  </p:notesText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aws.amazon.com/AmazonCloudWatch/latest/monitoring/Install-CloudWatch-Agen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clouddesignpattern.org/index.php/CDP:Monitoring_Integration_Patter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cs.aws.amazon.com/AmazonCloudWatch/latest/DeveloperGuide/WhatIsCloudWatchLog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docs.aws.amazon.com/AutoScaling/latest/DeveloperGuide/lifecycle-hook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WSEC2/latest/UserGuide/ec2-instance-recover.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clouddesignpattern.org/index.php/CDP:Sharding_Write_Patter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docs.aws.amazon.com/AmazonRDS/latest/UserGuide/USER_ReadRepl.html#USER_ReadRepl.PostgreSQ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ocs.aws.amazon.com/AmazonRDS/latest/UserGuide/Overview.DBInstance.Modifying.html#USER_ModifyInstance.Setting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ws.amazon.com/solutions/case-studies/peak-gam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aws.amazon.com/lambda/latest/dg/current-supported-versions.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latin typeface="Calibri" panose="020F0502020204030204" pitchFamily="34" charset="0"/>
              </a:rPr>
              <a:t>Welcome to Module 4: Making Your Environment Highly Available, Section 2. In this module, you will focus on Event-Driven Scaling and </a:t>
            </a:r>
            <a:r>
              <a:rPr lang="en-US" sz="1000" baseline="0" dirty="0" err="1">
                <a:latin typeface="Calibri" panose="020F0502020204030204" pitchFamily="34" charset="0"/>
              </a:rPr>
              <a:t>Serverless</a:t>
            </a:r>
            <a:r>
              <a:rPr lang="en-US" sz="1000" baseline="0" dirty="0">
                <a:latin typeface="Calibri" panose="020F0502020204030204" pitchFamily="34" charset="0"/>
              </a:rPr>
              <a:t> Architectures. </a:t>
            </a:r>
          </a:p>
          <a:p>
            <a:endParaRPr lang="en-US" sz="1000" baseline="0" dirty="0">
              <a:latin typeface="Calibri" panose="020F0502020204030204" pitchFamily="34" charset="0"/>
            </a:endParaRPr>
          </a:p>
          <a:p>
            <a:r>
              <a:rPr lang="en-US" sz="1000" baseline="0" dirty="0">
                <a:latin typeface="Calibri" panose="020F0502020204030204" pitchFamily="34" charset="0"/>
              </a:rPr>
              <a:t>This module builds on Module 3 and explores the best practice of “Avoid Single Points of Failure.” The module continues to drive the high availability architecture discussion by explaining Elastic Load Balancing and Amazon Route 53 as options for implementing a single hostname with the ability to communicate with multiple endpoints and reinforces these concepts with another Improve This Architecture exercise.</a:t>
            </a:r>
          </a:p>
          <a:p>
            <a:endParaRPr lang="en-US" sz="1000" baseline="0" dirty="0">
              <a:latin typeface="Calibri" panose="020F0502020204030204" pitchFamily="34" charset="0"/>
            </a:endParaRPr>
          </a:p>
          <a:p>
            <a:r>
              <a:rPr lang="en-US" sz="1000" baseline="0" dirty="0">
                <a:latin typeface="Calibri" panose="020F0502020204030204" pitchFamily="34" charset="0"/>
              </a:rPr>
              <a:t>A short section on establishing high availability hybrid environments follows the Route 53 discussion allowing the instructor to discuss the need for redundant connections between non-AWS environments. VPN and Direct Connect options are introduced and evaluated for availability.</a:t>
            </a:r>
          </a:p>
          <a:p>
            <a:endParaRPr lang="en-US" baseline="0" dirty="0"/>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44360"/>
          </a:xfrm>
        </p:spPr>
        <p:txBody>
          <a:bodyPr/>
          <a:lstStyle/>
          <a:p>
            <a:r>
              <a:rPr lang="en-US" sz="1000" b="0" dirty="0">
                <a:latin typeface="Calibri" panose="020F0502020204030204" pitchFamily="34" charset="0"/>
              </a:rPr>
              <a:t>You can capture this information and monitor your infrastructure by using Amazon </a:t>
            </a:r>
            <a:r>
              <a:rPr lang="en-US" sz="1000" b="0" dirty="0" err="1">
                <a:latin typeface="Calibri" panose="020F0502020204030204" pitchFamily="34" charset="0"/>
              </a:rPr>
              <a:t>CloudWatch</a:t>
            </a:r>
            <a:r>
              <a:rPr lang="en-US" sz="1000" b="0" dirty="0">
                <a:latin typeface="Calibri" panose="020F0502020204030204" pitchFamily="34" charset="0"/>
              </a:rPr>
              <a:t>. </a:t>
            </a:r>
          </a:p>
          <a:p>
            <a:endParaRPr lang="en-US" sz="1000" b="0" dirty="0">
              <a:latin typeface="Calibri" panose="020F0502020204030204" pitchFamily="34" charset="0"/>
            </a:endParaRPr>
          </a:p>
          <a:p>
            <a:r>
              <a:rPr lang="en-US" sz="1000" b="0" dirty="0">
                <a:latin typeface="Calibri" panose="020F0502020204030204" pitchFamily="34" charset="0"/>
              </a:rPr>
              <a:t>Amazon </a:t>
            </a:r>
            <a:r>
              <a:rPr lang="en-US" sz="1000" b="0" dirty="0" err="1">
                <a:latin typeface="Calibri" panose="020F0502020204030204" pitchFamily="34" charset="0"/>
              </a:rPr>
              <a:t>CloudWatch</a:t>
            </a:r>
            <a:r>
              <a:rPr lang="en-US" sz="1000" b="0" dirty="0">
                <a:latin typeface="Calibri" panose="020F0502020204030204" pitchFamily="34" charset="0"/>
              </a:rPr>
              <a:t> monitors your instances, and it collects and processes raw data into readable, near real-time metrics. The foundation of the web tier includes the use of Elastic Load Balancing load balancers in the architecture. These load balancers send traffic to Amazon EC2 instances, and they can also send metrics to Amazon </a:t>
            </a:r>
            <a:r>
              <a:rPr lang="en-US" sz="1000" b="0" dirty="0" err="1">
                <a:latin typeface="Calibri" panose="020F0502020204030204" pitchFamily="34" charset="0"/>
              </a:rPr>
              <a:t>CloudWatch</a:t>
            </a:r>
            <a:r>
              <a:rPr lang="en-US" sz="1000" b="0" dirty="0">
                <a:latin typeface="Calibri" panose="020F0502020204030204" pitchFamily="34" charset="0"/>
              </a:rPr>
              <a:t>. Set alarms on any of your metrics to receive notifications, or to take other automated actions when your metric crosses your specified threshold. </a:t>
            </a:r>
          </a:p>
          <a:p>
            <a:endParaRPr lang="en-US" sz="1000" b="0" dirty="0">
              <a:latin typeface="Calibri" panose="020F0502020204030204" pitchFamily="34" charset="0"/>
            </a:endParaRPr>
          </a:p>
          <a:p>
            <a:r>
              <a:rPr lang="en-US" sz="1000" b="0" dirty="0">
                <a:latin typeface="Calibri" panose="020F0502020204030204" pitchFamily="34" charset="0"/>
              </a:rPr>
              <a:t>Amazon </a:t>
            </a:r>
            <a:r>
              <a:rPr lang="en-US" sz="1000" b="0" dirty="0" err="1">
                <a:latin typeface="Calibri" panose="020F0502020204030204" pitchFamily="34" charset="0"/>
              </a:rPr>
              <a:t>CloudWatch</a:t>
            </a:r>
            <a:r>
              <a:rPr lang="en-US" sz="1000" b="0" dirty="0">
                <a:latin typeface="Calibri" panose="020F0502020204030204" pitchFamily="34" charset="0"/>
              </a:rPr>
              <a:t> sends notifications and triggers Auto Scaling actions based on metrics that you specify, such as CPU usage. The metrics from Amazon EC2 and the Elastic Load Balancing can act as triggers, so if you notice a particularly high latency or that servers are becoming overused, you can take advantage of Auto Scaling to add more capacity to your web server fleet. You can use alarms to detect and shut down Amazon EC2 instances that are unused or underused. </a:t>
            </a:r>
          </a:p>
          <a:p>
            <a:endParaRPr lang="en-US" sz="1000" b="0" dirty="0">
              <a:latin typeface="Calibri" panose="020F0502020204030204" pitchFamily="34" charset="0"/>
            </a:endParaRPr>
          </a:p>
          <a:p>
            <a:r>
              <a:rPr lang="en-US" sz="1000" b="0" dirty="0">
                <a:latin typeface="Calibri" panose="020F0502020204030204" pitchFamily="34" charset="0"/>
              </a:rPr>
              <a:t>Amazon </a:t>
            </a:r>
            <a:r>
              <a:rPr lang="en-US" sz="1000" b="0" dirty="0" err="1">
                <a:latin typeface="Calibri" panose="020F0502020204030204" pitchFamily="34" charset="0"/>
              </a:rPr>
              <a:t>CloudWatch</a:t>
            </a:r>
            <a:r>
              <a:rPr lang="en-US" sz="1000" b="0" dirty="0">
                <a:latin typeface="Calibri" panose="020F0502020204030204" pitchFamily="34" charset="0"/>
              </a:rPr>
              <a:t> collects metrics, turns the metrics into statistics that can be used by </a:t>
            </a:r>
            <a:r>
              <a:rPr lang="en-US" sz="1000" b="0" dirty="0" err="1">
                <a:latin typeface="Calibri" panose="020F0502020204030204" pitchFamily="34" charset="0"/>
              </a:rPr>
              <a:t>CloudWatch</a:t>
            </a:r>
            <a:r>
              <a:rPr lang="en-US" sz="1000" b="0" dirty="0">
                <a:latin typeface="Calibri" panose="020F0502020204030204" pitchFamily="34" charset="0"/>
              </a:rPr>
              <a:t> alarms, and displays them all  in one place. </a:t>
            </a:r>
            <a:r>
              <a:rPr lang="en-US" sz="1000" b="0" dirty="0" err="1">
                <a:latin typeface="Calibri" panose="020F0502020204030204" pitchFamily="34" charset="0"/>
              </a:rPr>
              <a:t>CloudWatch</a:t>
            </a:r>
            <a:r>
              <a:rPr lang="en-US" sz="1000" b="0" dirty="0">
                <a:latin typeface="Calibri" panose="020F0502020204030204" pitchFamily="34" charset="0"/>
              </a:rPr>
              <a:t> alarms are based on statistics. Statistics are metric data that is aggregated over specified periods of time. </a:t>
            </a:r>
            <a:r>
              <a:rPr lang="en-US" sz="1000" b="0" dirty="0" err="1">
                <a:latin typeface="Calibri" panose="020F0502020204030204" pitchFamily="34" charset="0"/>
              </a:rPr>
              <a:t>CloudWatch</a:t>
            </a:r>
            <a:r>
              <a:rPr lang="en-US" sz="1000" b="0" dirty="0">
                <a:latin typeface="Calibri" panose="020F0502020204030204" pitchFamily="34" charset="0"/>
              </a:rPr>
              <a:t> provides statistics based on the metric data points from your custom data, or from data that other AWS services send to </a:t>
            </a:r>
            <a:r>
              <a:rPr lang="en-US" sz="1000" b="0" dirty="0" err="1">
                <a:latin typeface="Calibri" panose="020F0502020204030204" pitchFamily="34" charset="0"/>
              </a:rPr>
              <a:t>CloudWatch</a:t>
            </a:r>
            <a:r>
              <a:rPr lang="en-US" sz="1000" b="0" dirty="0">
                <a:latin typeface="Calibri" panose="020F0502020204030204" pitchFamily="34" charset="0"/>
              </a:rPr>
              <a:t> . Aggregations are made using the namespace, metric name, dimensions, and the data point unit of measure, within the time period that you specify. </a:t>
            </a:r>
          </a:p>
          <a:p>
            <a:endParaRPr lang="en-US" b="0" dirty="0"/>
          </a:p>
        </p:txBody>
      </p:sp>
    </p:spTree>
    <p:extLst>
      <p:ext uri="{BB962C8B-B14F-4D97-AF65-F5344CB8AC3E}">
        <p14:creationId xmlns:p14="http://schemas.microsoft.com/office/powerpoint/2010/main" val="1307751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217278"/>
          </a:xfrm>
        </p:spPr>
        <p:txBody>
          <a:bodyPr/>
          <a:lstStyle/>
          <a:p>
            <a:r>
              <a:rPr lang="en-US" sz="1000" b="0" i="0" kern="1200" dirty="0">
                <a:solidFill>
                  <a:schemeClr val="tx1"/>
                </a:solidFill>
                <a:effectLst/>
                <a:latin typeface="Calibri" panose="020F0502020204030204" pitchFamily="34" charset="0"/>
              </a:rPr>
              <a:t>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offers a distributed metrics gathering system that collects and tracks metrics. It’s a monitoring service for AWS Cloud resources and the applications you run on AWS. You can use 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to collect and track metrics, collect and monitor log files, and set alarms.  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can monitor AWS resources such as Amazon EC2 instances, Amazon </a:t>
            </a:r>
            <a:r>
              <a:rPr lang="en-US" sz="1000" b="0" i="0" kern="1200" dirty="0" err="1">
                <a:solidFill>
                  <a:schemeClr val="tx1"/>
                </a:solidFill>
                <a:effectLst/>
                <a:latin typeface="Calibri" panose="020F0502020204030204" pitchFamily="34" charset="0"/>
              </a:rPr>
              <a:t>DynamoDB</a:t>
            </a:r>
            <a:r>
              <a:rPr lang="en-US" sz="1000" b="0" i="0" kern="1200" dirty="0">
                <a:solidFill>
                  <a:schemeClr val="tx1"/>
                </a:solidFill>
                <a:effectLst/>
                <a:latin typeface="Calibri" panose="020F0502020204030204" pitchFamily="34" charset="0"/>
              </a:rPr>
              <a:t> tables, and Amazon Relational Database Service—or Amazon RDS—database instances. </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can create and use custom metrics that are based on data generated by your own applications and services, along with any log files that your applications generate.  You can use 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to gain system-wide visibility into resource use, application performance, and operational health. You can use these insights to keep your applications running smoothly.</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integrates with AWS Identity and Access Management, or IAM, so that you can specify which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actions a user in your AWS account can perform. For example, you could create an IAM policy that gives only certain users in your organization permission to use the </a:t>
            </a:r>
            <a:r>
              <a:rPr lang="en-US" sz="1000" b="0" i="0" kern="1200" dirty="0" err="1">
                <a:solidFill>
                  <a:schemeClr val="tx1"/>
                </a:solidFill>
                <a:effectLst/>
                <a:latin typeface="Calibri" panose="020F0502020204030204" pitchFamily="34" charset="0"/>
              </a:rPr>
              <a:t>GetMetricStatistics</a:t>
            </a:r>
            <a:r>
              <a:rPr lang="en-US" sz="1000" b="0" i="0" kern="1200" dirty="0">
                <a:solidFill>
                  <a:schemeClr val="tx1"/>
                </a:solidFill>
                <a:effectLst/>
                <a:latin typeface="Calibri" panose="020F0502020204030204" pitchFamily="34" charset="0"/>
              </a:rPr>
              <a:t> operation . They could then use the operation to retrieve data about your cloud resources.</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You can't use IAM to control access to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data for specific resources. For example, you can't give a user access to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data for only a specific set of instances or a specific load balancer. Permissions that are granted through IAM cover all of the cloud resources you use with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In addition, you can't use IAM roles with the Amazon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command line tools.</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The unified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Agent runs in the cloud and on-premises, and on Linux and Windows instances and servers. It also handles metrics and log files. You can deploy it using AWS Systems Manager, Run Command, SSM State Manager, or from the CLI. </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For information about the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agent, go to the </a:t>
            </a:r>
            <a:r>
              <a:rPr lang="en-US" sz="1000" b="0" i="0" kern="1200" dirty="0" err="1">
                <a:solidFill>
                  <a:schemeClr val="tx1"/>
                </a:solidFill>
                <a:effectLst/>
                <a:latin typeface="Calibri" panose="020F0502020204030204" pitchFamily="34" charset="0"/>
              </a:rPr>
              <a:t>CloudWatch</a:t>
            </a:r>
            <a:r>
              <a:rPr lang="en-US" sz="1000" b="0" i="0" kern="1200" dirty="0">
                <a:solidFill>
                  <a:schemeClr val="tx1"/>
                </a:solidFill>
                <a:effectLst/>
                <a:latin typeface="Calibri" panose="020F0502020204030204" pitchFamily="34" charset="0"/>
              </a:rPr>
              <a:t> documentation page for collecting metrics and logs from Amazon EC2 instances and on-premises servers.</a:t>
            </a:r>
          </a:p>
          <a:p>
            <a:endParaRPr lang="en-US" sz="1000" b="0" i="0" kern="1200" dirty="0">
              <a:solidFill>
                <a:schemeClr val="tx1"/>
              </a:solidFill>
              <a:effectLst/>
              <a:latin typeface="Calibri" panose="020F0502020204030204" pitchFamily="34" charset="0"/>
            </a:endParaRPr>
          </a:p>
          <a:p>
            <a:r>
              <a:rPr lang="en-US" sz="1000" dirty="0">
                <a:latin typeface="Calibri" panose="020F0502020204030204" pitchFamily="34" charset="0"/>
                <a:hlinkClick r:id="rId3"/>
              </a:rPr>
              <a:t>https://docs.aws.amazon.com/AmazonCloudWatch/latest/monitoring/Install-CloudWatch-Agent.html</a:t>
            </a:r>
            <a:r>
              <a:rPr lang="en-US" sz="1000" dirty="0">
                <a:latin typeface="Calibri" panose="020F0502020204030204" pitchFamily="34" charset="0"/>
              </a:rPr>
              <a:t> </a:t>
            </a:r>
            <a:endParaRPr lang="en-US" sz="1000" b="0" i="0"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300952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review a few examples of </a:t>
            </a:r>
            <a:r>
              <a:rPr lang="en-US" sz="1000" dirty="0" err="1">
                <a:latin typeface="Calibri" panose="020F0502020204030204" pitchFamily="34" charset="0"/>
              </a:rPr>
              <a:t>CloudWatch</a:t>
            </a:r>
            <a:r>
              <a:rPr lang="en-US" sz="1000" dirty="0">
                <a:latin typeface="Calibri" panose="020F0502020204030204" pitchFamily="34" charset="0"/>
              </a:rPr>
              <a:t> alarms you could create. If you're interested in the aggregate CPU use for a group of servers, you could have an alarm trigger if the CPU use is greater than 60% for 5 minutes.</a:t>
            </a:r>
          </a:p>
          <a:p>
            <a:endParaRPr lang="en-US" sz="1000" dirty="0">
              <a:latin typeface="Calibri" panose="020F0502020204030204" pitchFamily="34" charset="0"/>
            </a:endParaRPr>
          </a:p>
          <a:p>
            <a:r>
              <a:rPr lang="en-US" sz="1000" dirty="0">
                <a:latin typeface="Calibri" panose="020F0502020204030204" pitchFamily="34" charset="0"/>
              </a:rPr>
              <a:t>For your relational database service, an alarm could trigger if the number of simultaneous connections is greater than ten for 1 minute.</a:t>
            </a:r>
          </a:p>
          <a:p>
            <a:endParaRPr lang="en-US" sz="1000" dirty="0">
              <a:latin typeface="Calibri" panose="020F0502020204030204" pitchFamily="34" charset="0"/>
            </a:endParaRPr>
          </a:p>
          <a:p>
            <a:r>
              <a:rPr lang="en-US" sz="1000" dirty="0">
                <a:latin typeface="Calibri" panose="020F0502020204030204" pitchFamily="34" charset="0"/>
              </a:rPr>
              <a:t>Or for your Elastic Load Balancing load balancer, </a:t>
            </a:r>
            <a:r>
              <a:rPr lang="en-US" sz="1000" dirty="0" err="1">
                <a:latin typeface="Calibri" panose="020F0502020204030204" pitchFamily="34" charset="0"/>
              </a:rPr>
              <a:t>CloudWatch</a:t>
            </a:r>
            <a:r>
              <a:rPr lang="en-US" sz="1000" dirty="0">
                <a:latin typeface="Calibri" panose="020F0502020204030204" pitchFamily="34" charset="0"/>
              </a:rPr>
              <a:t> could send an alarm if the number of healthy hosts is less than five for 10 minutes. </a:t>
            </a:r>
          </a:p>
          <a:p>
            <a:endParaRPr lang="en-US" sz="1000" dirty="0">
              <a:latin typeface="Calibri" panose="020F0502020204030204" pitchFamily="34" charset="0"/>
            </a:endParaRPr>
          </a:p>
          <a:p>
            <a:r>
              <a:rPr lang="en-US" sz="1000" dirty="0">
                <a:latin typeface="Calibri" panose="020F0502020204030204" pitchFamily="34" charset="0"/>
              </a:rPr>
              <a:t>With these examples, the triggering of the alarm starts some other action, such as executing an Auto Scaling policy, sending a notification to an Operations team, etc. Actions can also be executed when an alarm is NOT triggered.</a:t>
            </a:r>
          </a:p>
        </p:txBody>
      </p:sp>
    </p:spTree>
    <p:extLst>
      <p:ext uri="{BB962C8B-B14F-4D97-AF65-F5344CB8AC3E}">
        <p14:creationId xmlns:p14="http://schemas.microsoft.com/office/powerpoint/2010/main" val="279204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Amazon </a:t>
            </a:r>
            <a:r>
              <a:rPr lang="en-US" sz="1000" kern="1200" dirty="0" err="1">
                <a:solidFill>
                  <a:schemeClr val="tx1"/>
                </a:solidFill>
                <a:effectLst/>
                <a:latin typeface="Calibri" panose="020F0502020204030204" pitchFamily="34" charset="0"/>
              </a:rPr>
              <a:t>CloudWatch</a:t>
            </a:r>
            <a:r>
              <a:rPr lang="en-US" sz="1000" kern="1200" dirty="0">
                <a:solidFill>
                  <a:schemeClr val="tx1"/>
                </a:solidFill>
                <a:effectLst/>
                <a:latin typeface="Calibri" panose="020F0502020204030204" pitchFamily="34" charset="0"/>
              </a:rPr>
              <a:t> alarms and actions that are based on a single metric can do all of the following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It can stop, terminate, reboot, or recover an Amazon EC2 instance. It can scale an Auto Scaling group in or out, and it can send a message to Amazon Simple Notification Service—or Amazon SNS—so that an administrator can know what's happening.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a typeface="Amazon Ember Light" panose="020B0403020204020204" pitchFamily="34" charset="0"/>
              <a:cs typeface="Amazon Ember Light" panose="020B0403020204020204" pitchFamily="34" charset="0"/>
            </a:endParaRPr>
          </a:p>
          <a:p>
            <a:endParaRPr lang="en-US" sz="1000" kern="1200" dirty="0">
              <a:solidFill>
                <a:schemeClr val="tx1"/>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318147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a:xfrm>
            <a:off x="685800" y="4400549"/>
            <a:ext cx="5486400" cy="4048970"/>
          </a:xfrm>
        </p:spPr>
        <p:txBody>
          <a:bodyPr/>
          <a:lstStyle/>
          <a:p>
            <a:r>
              <a:rPr lang="en-US" sz="1000" kern="1200" dirty="0">
                <a:solidFill>
                  <a:schemeClr val="tx1"/>
                </a:solidFill>
                <a:effectLst/>
                <a:latin typeface="Calibri" panose="020F0502020204030204" pitchFamily="34" charset="0"/>
              </a:rPr>
              <a:t>Let’s take a moment to review a cloud design pattern. </a:t>
            </a:r>
          </a:p>
          <a:p>
            <a:r>
              <a:rPr lang="en-US" sz="1000" kern="1200" dirty="0">
                <a:solidFill>
                  <a:schemeClr val="tx1"/>
                </a:solidFill>
                <a:effectLst/>
                <a:latin typeface="Calibri" panose="020F0502020204030204" pitchFamily="34" charset="0"/>
              </a:rPr>
              <a:t>Monitoring is necessary for system operation. A monitoring service is provided by the AWS Cloud. However, because the monitoring service in the AWS Cloud cannot monitor the internal workings of a virtual server—such as the operating system, middleware, applications, etc.—you need to have an independent monitoring system.</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For example, the virtual server is monitored by the AWS Cloud monitoring service, but you need to use your own system to monitor the operating system, middleware, applications, etc. The cloud monitoring service provides an API, which enables you to use your monitoring system to perform centralized control, including of the cloud side, through this API, to obtain information from the cloud monitoring system.</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To implement the monitoring service, install monitoring software on the Amazon EC2 instance so that you can obtain monitoring information from the </a:t>
            </a:r>
            <a:r>
              <a:rPr lang="en-US" sz="1000" kern="1200" dirty="0" err="1">
                <a:solidFill>
                  <a:schemeClr val="tx1"/>
                </a:solidFill>
                <a:effectLst/>
                <a:latin typeface="Calibri" panose="020F0502020204030204" pitchFamily="34" charset="0"/>
              </a:rPr>
              <a:t>CloudWatch</a:t>
            </a:r>
            <a:r>
              <a:rPr lang="en-US" sz="1000" kern="1200" dirty="0">
                <a:solidFill>
                  <a:schemeClr val="tx1"/>
                </a:solidFill>
                <a:effectLst/>
                <a:latin typeface="Calibri" panose="020F0502020204030204" pitchFamily="34" charset="0"/>
              </a:rPr>
              <a:t> monitoring service. </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Install monitoring software, such as Nagios, </a:t>
            </a:r>
            <a:r>
              <a:rPr lang="en-US" sz="1000" kern="1200" dirty="0" err="1">
                <a:solidFill>
                  <a:schemeClr val="tx1"/>
                </a:solidFill>
                <a:effectLst/>
                <a:latin typeface="Calibri" panose="020F0502020204030204" pitchFamily="34" charset="0"/>
              </a:rPr>
              <a:t>Zabbix</a:t>
            </a:r>
            <a:r>
              <a:rPr lang="en-US" sz="1000" kern="1200" dirty="0">
                <a:solidFill>
                  <a:schemeClr val="tx1"/>
                </a:solidFill>
                <a:effectLst/>
                <a:latin typeface="Calibri" panose="020F0502020204030204" pitchFamily="34" charset="0"/>
              </a:rPr>
              <a:t>, </a:t>
            </a:r>
            <a:r>
              <a:rPr lang="en-US" sz="1000" kern="1200" dirty="0" err="1">
                <a:solidFill>
                  <a:schemeClr val="tx1"/>
                </a:solidFill>
                <a:effectLst/>
                <a:latin typeface="Calibri" panose="020F0502020204030204" pitchFamily="34" charset="0"/>
              </a:rPr>
              <a:t>Munin</a:t>
            </a:r>
            <a:r>
              <a:rPr lang="en-US" sz="1000" kern="1200" dirty="0">
                <a:solidFill>
                  <a:schemeClr val="tx1"/>
                </a:solidFill>
                <a:effectLst/>
                <a:latin typeface="Calibri" panose="020F0502020204030204" pitchFamily="34" charset="0"/>
              </a:rPr>
              <a:t> , or the like. </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Use a plug-in to obtain monitoring information by using the </a:t>
            </a:r>
            <a:r>
              <a:rPr lang="en-US" sz="1000" kern="1200" dirty="0" err="1">
                <a:solidFill>
                  <a:schemeClr val="tx1"/>
                </a:solidFill>
                <a:effectLst/>
                <a:latin typeface="Calibri" panose="020F0502020204030204" pitchFamily="34" charset="0"/>
              </a:rPr>
              <a:t>CloudWatch</a:t>
            </a:r>
            <a:r>
              <a:rPr lang="en-US" sz="1000" kern="1200" dirty="0">
                <a:solidFill>
                  <a:schemeClr val="tx1"/>
                </a:solidFill>
                <a:effectLst/>
                <a:latin typeface="Calibri" panose="020F0502020204030204" pitchFamily="34" charset="0"/>
              </a:rPr>
              <a:t> API, and to write that information to the monitoring software.</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And use the plug-in to perform monitoring, including the information from AWS.</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To learn more about the Cloud Design Pattern, go to the following Monitoring Integration Pattern page.</a:t>
            </a:r>
          </a:p>
          <a:p>
            <a:r>
              <a:rPr lang="en-US" sz="1000" dirty="0">
                <a:latin typeface="Calibri" panose="020F0502020204030204" pitchFamily="34" charset="0"/>
                <a:hlinkClick r:id="rId3"/>
              </a:rPr>
              <a:t>http://en.clouddesignpattern.org/index.php/CDP:Monitoring_Integration_Pattern</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243419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You can use </a:t>
            </a:r>
            <a:r>
              <a:rPr lang="en-US" sz="1000" b="0" dirty="0" err="1">
                <a:latin typeface="Calibri" panose="020F0502020204030204" pitchFamily="34" charset="0"/>
              </a:rPr>
              <a:t>CloudWatch</a:t>
            </a:r>
            <a:r>
              <a:rPr lang="en-US" sz="1000" b="0" dirty="0">
                <a:latin typeface="Calibri" panose="020F0502020204030204" pitchFamily="34" charset="0"/>
              </a:rPr>
              <a:t> Logs to store and monitor your log data in highly durable storage. </a:t>
            </a:r>
          </a:p>
          <a:p>
            <a:endParaRPr lang="en-US" sz="1000" b="0" dirty="0">
              <a:latin typeface="Calibri" panose="020F0502020204030204" pitchFamily="34" charset="0"/>
            </a:endParaRPr>
          </a:p>
          <a:p>
            <a:r>
              <a:rPr lang="en-US" sz="1000" b="0" dirty="0">
                <a:latin typeface="Calibri" panose="020F0502020204030204" pitchFamily="34" charset="0"/>
              </a:rPr>
              <a:t>With Amazon </a:t>
            </a:r>
            <a:r>
              <a:rPr lang="en-US" sz="1000" b="0" dirty="0" err="1">
                <a:latin typeface="Calibri" panose="020F0502020204030204" pitchFamily="34" charset="0"/>
              </a:rPr>
              <a:t>CloudWatch</a:t>
            </a:r>
            <a:r>
              <a:rPr lang="en-US" sz="1000" b="0" dirty="0">
                <a:latin typeface="Calibri" panose="020F0502020204030204" pitchFamily="34" charset="0"/>
              </a:rPr>
              <a:t> Logs, you can take those logs and send them to streams for data processing, send them to an Amazon Simple Storage Service—or Amazon S3—bucket for durability, or have administrators access them directly from the AWS Management Console. </a:t>
            </a:r>
          </a:p>
          <a:p>
            <a:endParaRPr lang="en-US" sz="1000" b="0" dirty="0">
              <a:latin typeface="Calibri" panose="020F0502020204030204" pitchFamily="34" charset="0"/>
            </a:endParaRPr>
          </a:p>
          <a:p>
            <a:r>
              <a:rPr lang="en-US" sz="1000" b="0" dirty="0">
                <a:latin typeface="Calibri" panose="020F0502020204030204" pitchFamily="34" charset="0"/>
              </a:rPr>
              <a:t>Logs can be streamed in real time to data-processing solutions, such as Amazon Kinesis Streams or AWS Lambda.</a:t>
            </a:r>
          </a:p>
          <a:p>
            <a:endParaRPr lang="en-US" sz="1000" b="0" dirty="0">
              <a:latin typeface="Calibri" panose="020F0502020204030204" pitchFamily="34" charset="0"/>
            </a:endParaRPr>
          </a:p>
          <a:p>
            <a:r>
              <a:rPr lang="en-US" sz="1000" b="0" dirty="0">
                <a:latin typeface="Calibri" panose="020F0502020204030204" pitchFamily="34" charset="0"/>
              </a:rPr>
              <a:t>You can change the log retention setting so that any log events that are older than this setting are automatically deleted. With the </a:t>
            </a:r>
            <a:r>
              <a:rPr lang="en-US" sz="1000" b="0" dirty="0" err="1">
                <a:latin typeface="Calibri" panose="020F0502020204030204" pitchFamily="34" charset="0"/>
              </a:rPr>
              <a:t>CloudWatch</a:t>
            </a:r>
            <a:r>
              <a:rPr lang="en-US" sz="1000" b="0" dirty="0">
                <a:latin typeface="Calibri" panose="020F0502020204030204" pitchFamily="34" charset="0"/>
              </a:rPr>
              <a:t> Logs agent, you can quickly send both rotated and non-rotated log data off a host and into the log service. You can then access the raw log data when you need it.</a:t>
            </a:r>
          </a:p>
          <a:p>
            <a:endParaRPr lang="en-US" sz="1000" b="0" dirty="0">
              <a:latin typeface="Calibri" panose="020F0502020204030204" pitchFamily="34" charset="0"/>
            </a:endParaRPr>
          </a:p>
          <a:p>
            <a:r>
              <a:rPr lang="en-US" sz="1000" b="0" dirty="0">
                <a:latin typeface="Calibri" panose="020F0502020204030204" pitchFamily="34" charset="0"/>
              </a:rPr>
              <a:t>To learn more about </a:t>
            </a:r>
            <a:r>
              <a:rPr lang="en-US" sz="1000" b="0" dirty="0" err="1">
                <a:latin typeface="Calibri" panose="020F0502020204030204" pitchFamily="34" charset="0"/>
              </a:rPr>
              <a:t>CloudWatch</a:t>
            </a:r>
            <a:r>
              <a:rPr lang="en-US" sz="1000" b="0" dirty="0">
                <a:latin typeface="Calibri" panose="020F0502020204030204" pitchFamily="34" charset="0"/>
              </a:rPr>
              <a:t> Logs, go to the following </a:t>
            </a:r>
            <a:r>
              <a:rPr lang="en-US" sz="1000" b="0" dirty="0" err="1">
                <a:latin typeface="Calibri" panose="020F0502020204030204" pitchFamily="34" charset="0"/>
              </a:rPr>
              <a:t>CloudWatch</a:t>
            </a:r>
            <a:r>
              <a:rPr lang="en-US" sz="1000" b="0" dirty="0">
                <a:latin typeface="Calibri" panose="020F0502020204030204" pitchFamily="34" charset="0"/>
              </a:rPr>
              <a:t> documentation page. </a:t>
            </a:r>
          </a:p>
          <a:p>
            <a:r>
              <a:rPr lang="en-US" sz="1000" b="0" baseline="0" dirty="0">
                <a:latin typeface="Calibri" panose="020F0502020204030204" pitchFamily="34" charset="0"/>
                <a:hlinkClick r:id="rId3"/>
              </a:rPr>
              <a:t>http://docs.aws.amazon.com/AmazonCloudWatch/latest/DeveloperGuide/WhatIsCloudWatchLogs.html</a:t>
            </a:r>
            <a:r>
              <a:rPr lang="en-US" sz="1000" dirty="0">
                <a:latin typeface="Calibri" panose="020F0502020204030204" pitchFamily="34" charset="0"/>
              </a:rPr>
              <a:t> </a:t>
            </a:r>
            <a:endParaRPr lang="en-US" sz="1000" b="0" dirty="0">
              <a:latin typeface="Calibri" panose="020F0502020204030204" pitchFamily="34" charset="0"/>
            </a:endParaRPr>
          </a:p>
        </p:txBody>
      </p:sp>
    </p:spTree>
    <p:extLst>
      <p:ext uri="{BB962C8B-B14F-4D97-AF65-F5344CB8AC3E}">
        <p14:creationId xmlns:p14="http://schemas.microsoft.com/office/powerpoint/2010/main" val="364878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a:t>
            </a:r>
            <a:r>
              <a:rPr lang="en-US" sz="1000" baseline="0" dirty="0">
                <a:latin typeface="Calibri" panose="020F0502020204030204" pitchFamily="34" charset="0"/>
              </a:rPr>
              <a:t> discuss Automatic Scaling. </a:t>
            </a:r>
            <a:endParaRPr lang="en-US" sz="1000" dirty="0">
              <a:latin typeface="Calibri" panose="020F0502020204030204" pitchFamily="34" charset="0"/>
            </a:endParaRPr>
          </a:p>
        </p:txBody>
      </p:sp>
    </p:spTree>
    <p:extLst>
      <p:ext uri="{BB962C8B-B14F-4D97-AF65-F5344CB8AC3E}">
        <p14:creationId xmlns:p14="http://schemas.microsoft.com/office/powerpoint/2010/main" val="336156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Displayed is the typical weekly traffic at Amazon.com.</a:t>
            </a:r>
            <a:r>
              <a:rPr lang="en-US" sz="1000" b="0" baseline="0" dirty="0">
                <a:latin typeface="Calibri" panose="020F0502020204030204" pitchFamily="34" charset="0"/>
              </a:rPr>
              <a:t> If you wanted to provision the capacity to meet all of the peaks, you’d have a lot of wasted time. </a:t>
            </a:r>
            <a:r>
              <a:rPr lang="en-US" sz="1000" b="0" dirty="0">
                <a:latin typeface="Calibri" panose="020F0502020204030204" pitchFamily="34" charset="0"/>
              </a:rPr>
              <a:t>Needless to say, th</a:t>
            </a:r>
            <a:r>
              <a:rPr lang="en-US" sz="1000" b="0" baseline="0" dirty="0">
                <a:latin typeface="Calibri" panose="020F0502020204030204" pitchFamily="34" charset="0"/>
              </a:rPr>
              <a:t>e retail company Amazon.com is one of the largest AWS customers. Typically, the incoming traffic is very predictable. Before Amazon.com moved their infrastructure onto AWS, they had a traditional data center, as many companies once had. In order to support the peak load, your data center must provide enough hardware and software to support the capacity.</a:t>
            </a:r>
            <a:endParaRPr lang="en-US" sz="1000" b="1" dirty="0">
              <a:latin typeface="Calibri" panose="020F0502020204030204" pitchFamily="34" charset="0"/>
            </a:endParaRPr>
          </a:p>
        </p:txBody>
      </p:sp>
    </p:spTree>
    <p:extLst>
      <p:ext uri="{BB962C8B-B14F-4D97-AF65-F5344CB8AC3E}">
        <p14:creationId xmlns:p14="http://schemas.microsoft.com/office/powerpoint/2010/main" val="3297298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Amazon.com experiences a seasonal peak in November during Black Friday and Cyber Monday. Because of this peak in late November, Amazon had to invest in enough resources to support this seasonal peak, knowing that it only occurs a certain time of the year. As the business grew, Amazon.com had to keep investing in additional hardware and software. At some point, they ran out of capacity, so they had to add a new data center.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The challenge is to efficiently ”guess” the unknown quantity of how much compute capacity you continually need. The problem is that about 76% of the resources are idle for most of the year. But if you don’t have enough compute capability to support the seasonal peak, the server can crash, and your business can lose customer confidence.</a:t>
            </a:r>
          </a:p>
        </p:txBody>
      </p:sp>
    </p:spTree>
    <p:extLst>
      <p:ext uri="{BB962C8B-B14F-4D97-AF65-F5344CB8AC3E}">
        <p14:creationId xmlns:p14="http://schemas.microsoft.com/office/powerpoint/2010/main" val="1215761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Using automatic scaling, you can launch or terminate instances as demand on your application increases or decreases, based on specific conditions. It automatically registers new instances with your Elastic Load Balancing load balancers, when this setting is specified. This service is available across all Availability Zones. </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Auto Scaling integrates with Elastic Load Balancing so that you can attach one or more load balancers to an existing Auto Scaling group. After you attach the load balancer, it automatically registers the instances in the group, and it distributes incoming traffic across the instances. When one Availability Zone becomes unhealthy or is unavailable, Auto Scaling launches new instances in an unaffected Availability Zone. When the unhealthy Availability Zone returns to a healthy state, Auto Scaling automatically redistributes the application instances evenly across all of the Availability Zones for your Auto Scaling group. Auto Scaling does this by attempting to launch new instances in the Availability Zone with the fewest instances. If the attempt fails, however, Auto Scaling attempts to launch instances in other Availability Zones until it succeeds.</a:t>
            </a:r>
          </a:p>
        </p:txBody>
      </p:sp>
    </p:spTree>
    <p:extLst>
      <p:ext uri="{BB962C8B-B14F-4D97-AF65-F5344CB8AC3E}">
        <p14:creationId xmlns:p14="http://schemas.microsoft.com/office/powerpoint/2010/main" val="167779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This module is divided into five parts and a lab:</a:t>
            </a:r>
          </a:p>
          <a:p>
            <a:r>
              <a:rPr lang="en-US" sz="1000" kern="1200" dirty="0">
                <a:solidFill>
                  <a:schemeClr val="tx1"/>
                </a:solidFill>
                <a:effectLst/>
                <a:latin typeface="Calibri" panose="020F0502020204030204" pitchFamily="34" charset="0"/>
                <a:ea typeface="+mn-ea"/>
                <a:cs typeface="+mn-cs"/>
              </a:rPr>
              <a:t>Part 1 examines the best practices of scaling.</a:t>
            </a:r>
          </a:p>
          <a:p>
            <a:r>
              <a:rPr lang="en-US" sz="1000" kern="1200" dirty="0">
                <a:solidFill>
                  <a:schemeClr val="tx1"/>
                </a:solidFill>
                <a:effectLst/>
                <a:latin typeface="Calibri" panose="020F0502020204030204" pitchFamily="34" charset="0"/>
                <a:ea typeface="+mn-ea"/>
                <a:cs typeface="+mn-cs"/>
              </a:rPr>
              <a:t>Part 2 identifies how to determine when scaling is needed.</a:t>
            </a:r>
          </a:p>
          <a:p>
            <a:r>
              <a:rPr lang="en-US" sz="1000" kern="1200" dirty="0">
                <a:solidFill>
                  <a:schemeClr val="tx1"/>
                </a:solidFill>
                <a:effectLst/>
                <a:latin typeface="Calibri" panose="020F0502020204030204" pitchFamily="34" charset="0"/>
                <a:ea typeface="+mn-ea"/>
                <a:cs typeface="+mn-cs"/>
              </a:rPr>
              <a:t>Part 3</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explores automatic scaling and its benefits. This part includes Exercise 3, which gives you the opportunity to use your scaling knowledge to improve an architecture.</a:t>
            </a:r>
          </a:p>
          <a:p>
            <a:r>
              <a:rPr lang="en-US" sz="1000" kern="1200" dirty="0">
                <a:solidFill>
                  <a:schemeClr val="tx1"/>
                </a:solidFill>
                <a:effectLst/>
                <a:latin typeface="Calibri" panose="020F0502020204030204" pitchFamily="34" charset="0"/>
                <a:ea typeface="+mn-ea"/>
                <a:cs typeface="+mn-cs"/>
              </a:rPr>
              <a:t>Part 4 looks at scaling data stores.</a:t>
            </a:r>
          </a:p>
          <a:p>
            <a:r>
              <a:rPr lang="en-US" sz="1000" kern="1200" dirty="0">
                <a:solidFill>
                  <a:schemeClr val="tx1"/>
                </a:solidFill>
                <a:effectLst/>
                <a:latin typeface="Calibri" panose="020F0502020204030204" pitchFamily="34" charset="0"/>
                <a:ea typeface="+mn-ea"/>
                <a:cs typeface="+mn-cs"/>
              </a:rPr>
              <a:t>Part 5 provides insight into AWS Lambda and Event-Driven Scaling.</a:t>
            </a:r>
          </a:p>
          <a:p>
            <a:r>
              <a:rPr lang="en-US" sz="1000" kern="1200" dirty="0">
                <a:solidFill>
                  <a:schemeClr val="tx1"/>
                </a:solidFill>
                <a:effectLst/>
                <a:latin typeface="Calibri" panose="020F0502020204030204" pitchFamily="34" charset="0"/>
                <a:ea typeface="+mn-ea"/>
                <a:cs typeface="+mn-cs"/>
              </a:rPr>
              <a:t>And finally, the lab gives you hands-on auto-scaling experience with Lambda.</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6486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Do not guess resource needs. Instead, build a flexible system that will react to changes in customer demand and manage costs dynamically.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rPr>
              <a:t>This scenario uses an Auto Scaling group for the web server tier. It has two database servers--one that’s the primary server and one in standby mode—and it uses Amazon </a:t>
            </a:r>
            <a:r>
              <a:rPr lang="en-US" sz="1000" b="0" dirty="0" err="1">
                <a:latin typeface="Calibri" panose="020F0502020204030204" pitchFamily="34" charset="0"/>
              </a:rPr>
              <a:t>CloudWatch</a:t>
            </a:r>
            <a:r>
              <a:rPr lang="en-US" sz="1000" b="0" dirty="0">
                <a:latin typeface="Calibri" panose="020F0502020204030204" pitchFamily="34" charset="0"/>
              </a:rPr>
              <a:t>. </a:t>
            </a:r>
            <a:r>
              <a:rPr lang="en-US" sz="1000" b="0" dirty="0" err="1">
                <a:latin typeface="Calibri" panose="020F0502020204030204" pitchFamily="34" charset="0"/>
              </a:rPr>
              <a:t>CloudWatch</a:t>
            </a:r>
            <a:r>
              <a:rPr lang="en-US" sz="1000" b="0" dirty="0">
                <a:latin typeface="Calibri" panose="020F0502020204030204" pitchFamily="34" charset="0"/>
              </a:rPr>
              <a:t> can trigger an alarm that lets the Auto Scaling group know when it needs to launch new instances. This example went from a total of four servers to a total of six servers. </a:t>
            </a:r>
          </a:p>
        </p:txBody>
      </p:sp>
    </p:spTree>
    <p:extLst>
      <p:ext uri="{BB962C8B-B14F-4D97-AF65-F5344CB8AC3E}">
        <p14:creationId xmlns:p14="http://schemas.microsoft.com/office/powerpoint/2010/main" val="2153765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1800"/>
              </a:spcBef>
              <a:spcAft>
                <a:spcPts val="800"/>
              </a:spcAft>
              <a:buNone/>
            </a:pPr>
            <a:r>
              <a:rPr lang="en-US" sz="1000" dirty="0">
                <a:latin typeface="Calibri" panose="020F0502020204030204" pitchFamily="34" charset="0"/>
              </a:rPr>
              <a:t>With automatic scaling, you do not need to fear constraints. You can avoid limiting the ability to create new resources on demand with just-in-time or scheduled provisioning .</a:t>
            </a:r>
          </a:p>
          <a:p>
            <a:pPr marL="0" indent="0" fontAlgn="base">
              <a:spcBef>
                <a:spcPts val="1800"/>
              </a:spcBef>
              <a:spcAft>
                <a:spcPts val="800"/>
              </a:spcAft>
              <a:buNone/>
            </a:pPr>
            <a:endParaRPr lang="en-US" sz="1000" dirty="0">
              <a:latin typeface="Calibri" panose="020F0502020204030204" pitchFamily="34" charset="0"/>
            </a:endParaRPr>
          </a:p>
          <a:p>
            <a:pPr marL="0" indent="0" fontAlgn="base">
              <a:spcBef>
                <a:spcPts val="1800"/>
              </a:spcBef>
              <a:spcAft>
                <a:spcPts val="800"/>
              </a:spcAft>
              <a:buNone/>
            </a:pPr>
            <a:r>
              <a:rPr lang="en-US" sz="1000" dirty="0">
                <a:latin typeface="Calibri" panose="020F0502020204030204" pitchFamily="34" charset="0"/>
              </a:rPr>
              <a:t>How can you make this happen? You can make it happen with APIs, scripts and Auto Scaling. </a:t>
            </a:r>
          </a:p>
          <a:p>
            <a:endParaRPr lang="en-US" dirty="0"/>
          </a:p>
        </p:txBody>
      </p:sp>
    </p:spTree>
    <p:extLst>
      <p:ext uri="{BB962C8B-B14F-4D97-AF65-F5344CB8AC3E}">
        <p14:creationId xmlns:p14="http://schemas.microsoft.com/office/powerpoint/2010/main" val="2133004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4480" y="4386949"/>
            <a:ext cx="5428527" cy="4027846"/>
          </a:xfrm>
        </p:spPr>
        <p:txBody>
          <a:bodyPr>
            <a:noAutofit/>
          </a:bodyPr>
          <a:lstStyle/>
          <a:p>
            <a:r>
              <a:rPr lang="en-US" sz="1000" b="0" i="0" u="none" kern="1200" dirty="0">
                <a:solidFill>
                  <a:schemeClr val="tx1"/>
                </a:solidFill>
                <a:effectLst/>
                <a:latin typeface="Calibri" panose="020F0502020204030204" pitchFamily="34" charset="0"/>
              </a:rPr>
              <a:t>How does Auto Scaling work? </a:t>
            </a:r>
          </a:p>
          <a:p>
            <a:r>
              <a:rPr lang="en-US" sz="1000" b="0" i="0" u="none" kern="1200" dirty="0">
                <a:solidFill>
                  <a:schemeClr val="tx1"/>
                </a:solidFill>
                <a:effectLst/>
                <a:latin typeface="Calibri" panose="020F0502020204030204" pitchFamily="34" charset="0"/>
              </a:rPr>
              <a:t>First, you must understand “what” you want to scale automatically, and fill out your launch configuration. </a:t>
            </a:r>
          </a:p>
          <a:p>
            <a:r>
              <a:rPr lang="en-US" sz="1000" b="0" i="0" u="none" kern="1200" dirty="0">
                <a:solidFill>
                  <a:schemeClr val="tx1"/>
                </a:solidFill>
                <a:effectLst/>
                <a:latin typeface="Calibri" panose="020F0502020204030204" pitchFamily="34" charset="0"/>
              </a:rPr>
              <a:t>A launch configuration defines how Auto Scaling should launch your Amazon EC2 instances, which is similar to the ec2-run-instances API operation. Auto Scaling provides you with an option to create a new launch configuration by using the attributes from an existing Amazon EC2 instance. When you use this option, Auto Scaling copies the attributes from the specified instance into a template, which you can use to launch one or more Auto Scaling groups.</a:t>
            </a:r>
          </a:p>
          <a:p>
            <a:endParaRPr lang="en-US" sz="1000" b="0" i="0" u="none" kern="1200" dirty="0">
              <a:solidFill>
                <a:schemeClr val="tx1"/>
              </a:solidFill>
              <a:effectLst/>
              <a:latin typeface="Calibri" panose="020F0502020204030204" pitchFamily="34" charset="0"/>
            </a:endParaRPr>
          </a:p>
          <a:p>
            <a:r>
              <a:rPr lang="en-US" sz="1000" b="0" i="0" u="none" kern="1200" dirty="0">
                <a:solidFill>
                  <a:schemeClr val="tx1"/>
                </a:solidFill>
                <a:effectLst/>
                <a:latin typeface="Calibri" panose="020F0502020204030204" pitchFamily="34" charset="0"/>
              </a:rPr>
              <a:t>Next, you’ll determine “where” you want to launch the server. You must determine whether you need to launch the Auto Scaling group in a particular Availability Zone, what subnets it needs access to, what the name of the launch configuration is, what the desired capacity is, etc.</a:t>
            </a:r>
          </a:p>
          <a:p>
            <a:endParaRPr lang="en-US" sz="1000" b="0" i="0" u="none" kern="1200" dirty="0">
              <a:solidFill>
                <a:schemeClr val="tx1"/>
              </a:solidFill>
              <a:effectLst/>
              <a:latin typeface="Calibri" panose="020F0502020204030204" pitchFamily="34" charset="0"/>
            </a:endParaRPr>
          </a:p>
          <a:p>
            <a:r>
              <a:rPr lang="en-US" sz="1000" b="0" i="0" u="none" kern="1200" dirty="0">
                <a:solidFill>
                  <a:schemeClr val="tx1"/>
                </a:solidFill>
                <a:effectLst/>
                <a:latin typeface="Calibri" panose="020F0502020204030204" pitchFamily="34" charset="0"/>
              </a:rPr>
              <a:t>Finally, you’ll determine “when,” which is set by your Auto Scaling policy. A policy is a set of instructions for Auto Scaling that tells the service how to respond to alarm messages. An Auto Scaling group uses a combination of policies and alarms to determine when the specified conditions for launching and terminating instances are met. An alarm is an object that watches over a single metric—for example, the average CPU use of your Amazon EC2 instances in an Auto Scaling group—over a time period that you specify. The alarm performs one or more actions—such as sending messages to Auto Scaling—when the value of the metric breaches the thresholds that you define, and over the number of time periods that you specify.  </a:t>
            </a:r>
          </a:p>
          <a:p>
            <a:endParaRPr lang="en-US" sz="1000" b="0" i="0" u="none" kern="1200" dirty="0">
              <a:solidFill>
                <a:schemeClr val="tx1"/>
              </a:solidFill>
              <a:effectLst/>
              <a:latin typeface="Calibri" panose="020F0502020204030204" pitchFamily="34" charset="0"/>
            </a:endParaRPr>
          </a:p>
          <a:p>
            <a:r>
              <a:rPr lang="en-US" sz="1000" b="0" i="0" u="none" kern="1200" dirty="0">
                <a:solidFill>
                  <a:schemeClr val="tx1"/>
                </a:solidFill>
                <a:effectLst/>
                <a:latin typeface="Calibri" panose="020F0502020204030204" pitchFamily="34" charset="0"/>
              </a:rPr>
              <a:t>The policy type determines how the scaling action is performed. Auto Scaling supports the following policy types:</a:t>
            </a:r>
          </a:p>
          <a:p>
            <a:r>
              <a:rPr lang="en-US" sz="1000" b="0" i="0" u="none" kern="1200" dirty="0">
                <a:solidFill>
                  <a:schemeClr val="tx1"/>
                </a:solidFill>
                <a:effectLst/>
                <a:latin typeface="Calibri" panose="020F0502020204030204" pitchFamily="34" charset="0"/>
              </a:rPr>
              <a:t>•</a:t>
            </a:r>
            <a:r>
              <a:rPr lang="en-US" sz="1000" b="0" i="0" u="none" kern="1200" baseline="0" dirty="0">
                <a:solidFill>
                  <a:schemeClr val="tx1"/>
                </a:solidFill>
                <a:effectLst/>
                <a:latin typeface="Calibri" panose="020F0502020204030204" pitchFamily="34" charset="0"/>
              </a:rPr>
              <a:t>  </a:t>
            </a:r>
            <a:r>
              <a:rPr lang="en-US" sz="1000" b="0" i="0" u="none" kern="1200" dirty="0">
                <a:solidFill>
                  <a:schemeClr val="tx1"/>
                </a:solidFill>
                <a:effectLst/>
                <a:latin typeface="Calibri" panose="020F0502020204030204" pitchFamily="34" charset="0"/>
              </a:rPr>
              <a:t>Simple scaling to increase or decrease the current capacity of the group based on a single scaling adjustment.</a:t>
            </a:r>
          </a:p>
          <a:p>
            <a:r>
              <a:rPr lang="en-US" sz="1000" b="0" i="0" u="none" kern="1200" dirty="0">
                <a:solidFill>
                  <a:schemeClr val="tx1"/>
                </a:solidFill>
                <a:effectLst/>
                <a:latin typeface="Calibri" panose="020F0502020204030204" pitchFamily="34" charset="0"/>
              </a:rPr>
              <a:t>•</a:t>
            </a:r>
            <a:r>
              <a:rPr lang="en-US" sz="1000" b="0" i="0" u="none" kern="1200" baseline="0" dirty="0">
                <a:solidFill>
                  <a:schemeClr val="tx1"/>
                </a:solidFill>
                <a:effectLst/>
                <a:latin typeface="Calibri" panose="020F0502020204030204" pitchFamily="34" charset="0"/>
              </a:rPr>
              <a:t>  </a:t>
            </a:r>
            <a:r>
              <a:rPr lang="en-US" sz="1000" b="0" i="0" u="none" kern="1200" dirty="0">
                <a:solidFill>
                  <a:schemeClr val="tx1"/>
                </a:solidFill>
                <a:effectLst/>
                <a:latin typeface="Calibri" panose="020F0502020204030204" pitchFamily="34" charset="0"/>
              </a:rPr>
              <a:t>And step scaling to increase or decrease the current capacity of the group based on a set of scaling adjustments--also known as step adjustments--that vary based on the size of the alarm breach.</a:t>
            </a:r>
          </a:p>
          <a:p>
            <a:endParaRPr lang="en-US" sz="1000" b="0" i="0" u="none" kern="1200" dirty="0">
              <a:solidFill>
                <a:schemeClr val="tx1"/>
              </a:solidFill>
              <a:effectLst/>
              <a:latin typeface="Calibri" panose="020F0502020204030204" pitchFamily="34" charset="0"/>
            </a:endParaRPr>
          </a:p>
          <a:p>
            <a:r>
              <a:rPr lang="en-US" sz="1000" b="0" i="0" u="none" kern="1200" dirty="0">
                <a:solidFill>
                  <a:schemeClr val="tx1"/>
                </a:solidFill>
                <a:effectLst/>
                <a:latin typeface="Calibri" panose="020F0502020204030204" pitchFamily="34" charset="0"/>
              </a:rPr>
              <a:t>If you base scaling on a scheduled action,  you can scale your application in response to predictable load changes. </a:t>
            </a:r>
          </a:p>
          <a:p>
            <a:r>
              <a:rPr lang="en-US" sz="1000" b="0" i="0" u="none" kern="1200" dirty="0">
                <a:solidFill>
                  <a:schemeClr val="tx1"/>
                </a:solidFill>
                <a:effectLst/>
                <a:latin typeface="Calibri" panose="020F0502020204030204" pitchFamily="34" charset="0"/>
              </a:rPr>
              <a:t>To configure your Auto Scaling group to scale based on a schedule, you need to create scheduled actions. A scheduled action tells Auto Scaling to perform a scaling action at a certain time in the future. To create a scheduled scaling action, you specify the start time when you want the scaling action to take effect, and you specify the new minimum, maximum, and desired sizes that you want for that group at that time. At the specified time, Auto Scaling updates the group to set the new values for minimum, maximum, and desired sizes, as specified by your scaling action. For example, if you know you have a large batch job every Thursday night and you need extra CPU cycles, you might have Auto Scaling groups automatically handle the batch job. The Auto Scaling groups can then scale back down after the batch job is over. This way, no one needs to wake up at 2AM to make sure the servers are up, and you don’t have to pay for the extra capacity on the other six days of the week when you don’t need it. </a:t>
            </a:r>
          </a:p>
          <a:p>
            <a:endParaRPr lang="en-US" b="0" i="0" u="none" kern="1200" dirty="0">
              <a:solidFill>
                <a:schemeClr val="tx1"/>
              </a:solidFill>
              <a:effectLst/>
            </a:endParaRPr>
          </a:p>
        </p:txBody>
      </p:sp>
    </p:spTree>
    <p:extLst>
      <p:ext uri="{BB962C8B-B14F-4D97-AF65-F5344CB8AC3E}">
        <p14:creationId xmlns:p14="http://schemas.microsoft.com/office/powerpoint/2010/main" val="2622371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 typeface="Arial"/>
              <a:buNone/>
              <a:tabLst/>
              <a:defRPr/>
            </a:pPr>
            <a:r>
              <a:rPr lang="en-US" sz="1000" kern="1200" dirty="0">
                <a:solidFill>
                  <a:schemeClr val="tx1"/>
                </a:solidFill>
                <a:effectLst/>
                <a:latin typeface="Calibri" panose="020F0502020204030204" pitchFamily="34" charset="0"/>
                <a:cs typeface="Arial" panose="020B0604020202020204" pitchFamily="34" charset="0"/>
              </a:rPr>
              <a:t>The slide shows an example of using Elastic Load Balancing,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 and Auto Scaling. All of these services work well individually, but together, they become more powerful and increase the control and flexibility our customers demand.</a:t>
            </a:r>
          </a:p>
          <a:p>
            <a:pPr marL="0" marR="0" indent="0" algn="l" defTabSz="457200" rtl="0" eaLnBrk="1" fontAlgn="auto" latinLnBrk="0" hangingPunct="1">
              <a:lnSpc>
                <a:spcPct val="100000"/>
              </a:lnSpc>
              <a:spcBef>
                <a:spcPts val="0"/>
              </a:spcBef>
              <a:buClrTx/>
              <a:buSzTx/>
              <a:buFont typeface="Arial"/>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 typeface="Arial"/>
              <a:buNone/>
              <a:tabLst/>
              <a:defRPr/>
            </a:pPr>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In this scenario, a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 alarm is assigned to the load balancer that keeps track of latency. When it is triggered, the alarm notifies Amazon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a:t>
            </a:r>
          </a:p>
          <a:p>
            <a:pPr marL="0" marR="0" indent="0" algn="l" defTabSz="457200" rtl="0" eaLnBrk="1" fontAlgn="auto" latinLnBrk="0" hangingPunct="1">
              <a:lnSpc>
                <a:spcPct val="100000"/>
              </a:lnSpc>
              <a:spcBef>
                <a:spcPts val="0"/>
              </a:spcBef>
              <a:buClrTx/>
              <a:buSzTx/>
              <a:buFont typeface="Arial"/>
              <a:buNone/>
              <a:tabLst/>
              <a:defRPr/>
            </a:pPr>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This triggers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 to execute an Auto Scaling policy.</a:t>
            </a:r>
          </a:p>
          <a:p>
            <a:pPr marL="0" marR="0" indent="0" algn="l" defTabSz="457200" rtl="0" eaLnBrk="1" fontAlgn="auto" latinLnBrk="0" hangingPunct="1">
              <a:lnSpc>
                <a:spcPct val="100000"/>
              </a:lnSpc>
              <a:spcBef>
                <a:spcPts val="0"/>
              </a:spcBef>
              <a:buClrTx/>
              <a:buSzTx/>
              <a:buFont typeface="Arial"/>
              <a:buNone/>
              <a:tabLst/>
              <a:defRPr/>
            </a:pPr>
            <a:r>
              <a:rPr lang="en-US" sz="1000" kern="1200" dirty="0">
                <a:solidFill>
                  <a:schemeClr val="tx1"/>
                </a:solidFill>
                <a:effectLst/>
                <a:latin typeface="Calibri" panose="020F0502020204030204" pitchFamily="34" charset="0"/>
                <a:cs typeface="Arial" panose="020B0604020202020204" pitchFamily="34" charset="0"/>
              </a:rPr>
              <a:t>•</a:t>
            </a:r>
            <a:r>
              <a:rPr lang="en-US" sz="1000" kern="1200" baseline="0" dirty="0">
                <a:solidFill>
                  <a:schemeClr val="tx1"/>
                </a:solidFill>
                <a:effectLst/>
                <a:latin typeface="Calibri" panose="020F0502020204030204" pitchFamily="34" charset="0"/>
                <a:cs typeface="Arial" panose="020B0604020202020204" pitchFamily="34" charset="0"/>
              </a:rPr>
              <a:t> </a:t>
            </a:r>
            <a:r>
              <a:rPr lang="en-US" sz="1000" kern="1200" dirty="0">
                <a:solidFill>
                  <a:schemeClr val="tx1"/>
                </a:solidFill>
                <a:effectLst/>
                <a:latin typeface="Calibri" panose="020F0502020204030204" pitchFamily="34" charset="0"/>
                <a:cs typeface="Arial" panose="020B0604020202020204" pitchFamily="34" charset="0"/>
              </a:rPr>
              <a:t>Auto Scaling scales the assigned Auto Scaling group out and adds another instance.</a:t>
            </a:r>
          </a:p>
          <a:p>
            <a:pPr marL="171450" indent="-171450">
              <a:buFont typeface="Arial"/>
              <a:buChar char="•"/>
            </a:pPr>
            <a:endParaRPr lang="en-US" dirty="0">
              <a:cs typeface="Arial" panose="020B0604020202020204" pitchFamily="34" charset="0"/>
            </a:endParaRPr>
          </a:p>
        </p:txBody>
      </p:sp>
    </p:spTree>
    <p:extLst>
      <p:ext uri="{BB962C8B-B14F-4D97-AF65-F5344CB8AC3E}">
        <p14:creationId xmlns:p14="http://schemas.microsoft.com/office/powerpoint/2010/main" val="859766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An Auto Scaling group defines the desired capacity, as well as the minimum and maximum capacity. You don’t have to specify the desired capacity because the minimum capacity is the initial desired capacity. You pay for what you use, so you don’t need to launch more instances than you need, and your resources can automatically scale based on demand.</a:t>
            </a:r>
          </a:p>
          <a:p>
            <a:endParaRPr lang="en-US" sz="1000" b="0" dirty="0">
              <a:latin typeface="Calibri" panose="020F0502020204030204" pitchFamily="34" charset="0"/>
            </a:endParaRPr>
          </a:p>
          <a:p>
            <a:r>
              <a:rPr lang="en-US" sz="1000" b="0" dirty="0">
                <a:latin typeface="Calibri" panose="020F0502020204030204" pitchFamily="34" charset="0"/>
              </a:rPr>
              <a:t>What would be a good minimum capacity to set it to? </a:t>
            </a:r>
          </a:p>
          <a:p>
            <a:r>
              <a:rPr lang="en-US" sz="1000" b="0" dirty="0">
                <a:latin typeface="Calibri" panose="020F0502020204030204" pitchFamily="34" charset="0"/>
              </a:rPr>
              <a:t>Deciding on the minimum capacity size depends on the type of applications that you run. Here are some things to consider:</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If you are processing batches that run once a week, you might want to set the minimum to zero.</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Remember that it takes minutes to launch a new instance, depending on the complexity of your launch configuration. You might not be able to afford zero minimum capacity to start with.</a:t>
            </a:r>
          </a:p>
          <a:p>
            <a:endParaRPr lang="en-US" b="0" dirty="0"/>
          </a:p>
        </p:txBody>
      </p:sp>
    </p:spTree>
    <p:extLst>
      <p:ext uri="{BB962C8B-B14F-4D97-AF65-F5344CB8AC3E}">
        <p14:creationId xmlns:p14="http://schemas.microsoft.com/office/powerpoint/2010/main" val="4147478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baseline="0" dirty="0">
                <a:latin typeface="Calibri" panose="020F0502020204030204" pitchFamily="34" charset="0"/>
              </a:rPr>
              <a:t>What about high availability? If you require at least one instance per Availability Zone to start with, the minimum capacity size should be set to the number of Availability Zones. The case on this slide requires   a minimum of two instances across two separate Availability Zones, so the desired capacity is two.</a:t>
            </a:r>
          </a:p>
        </p:txBody>
      </p:sp>
    </p:spTree>
    <p:extLst>
      <p:ext uri="{BB962C8B-B14F-4D97-AF65-F5344CB8AC3E}">
        <p14:creationId xmlns:p14="http://schemas.microsoft.com/office/powerpoint/2010/main" val="380889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63774"/>
          </a:xfrm>
        </p:spPr>
        <p:txBody>
          <a:bodyPr/>
          <a:lstStyle/>
          <a:p>
            <a:r>
              <a:rPr lang="en-US" sz="1000" b="0" dirty="0">
                <a:latin typeface="Calibri" panose="020F0502020204030204" pitchFamily="34" charset="0"/>
              </a:rPr>
              <a:t>This scenario demonstrates how maximum capacity size plays a role in the way Auto Scaling works.</a:t>
            </a:r>
          </a:p>
          <a:p>
            <a:r>
              <a:rPr lang="en-US" sz="1000" b="0" dirty="0">
                <a:latin typeface="Calibri" panose="020F0502020204030204" pitchFamily="34" charset="0"/>
              </a:rPr>
              <a:t>In this example, you set the Auto Scaling policy to double the current group capacity when the CPU usage becomes greater than 60%. You start with a minimum of two instances.</a:t>
            </a:r>
          </a:p>
          <a:p>
            <a:endParaRPr lang="en-US" sz="1000" b="0" dirty="0">
              <a:latin typeface="Calibri" panose="020F0502020204030204" pitchFamily="34" charset="0"/>
            </a:endParaRP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The first time the alarm triggers the Auto Scaling policy to take effect, the desired capacity becomes four, or 2x2.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The load keeps increasing, and when CPU use becomes greater than 60%, the desired capacity becomes eight, or 2x4. </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The next time the alarm gets triggered, you can no longer double the current group capacity because the maximum capacity is set to 12.</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Auto Scaling adds four more instances that are equally balanced across the two Availability Zones.</a:t>
            </a:r>
          </a:p>
          <a:p>
            <a:endParaRPr lang="en-US" sz="1000" b="0" dirty="0">
              <a:latin typeface="Calibri" panose="020F0502020204030204" pitchFamily="34" charset="0"/>
            </a:endParaRPr>
          </a:p>
          <a:p>
            <a:r>
              <a:rPr lang="en-US" sz="1000" b="0" dirty="0">
                <a:latin typeface="Calibri" panose="020F0502020204030204" pitchFamily="34" charset="0"/>
              </a:rPr>
              <a:t>Selecting a reasonable maximum capacity size depends on your application and possibly a budget. You pay for what you use; therefore, your organization might limit you from running more than a certain number of instances. Even if you don’t have a budget restriction, there is no single answer.</a:t>
            </a:r>
          </a:p>
        </p:txBody>
      </p:sp>
    </p:spTree>
    <p:extLst>
      <p:ext uri="{BB962C8B-B14F-4D97-AF65-F5344CB8AC3E}">
        <p14:creationId xmlns:p14="http://schemas.microsoft.com/office/powerpoint/2010/main" val="1613296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96610"/>
          </a:xfrm>
        </p:spPr>
        <p:txBody>
          <a:bodyPr/>
          <a:lstStyle/>
          <a:p>
            <a:r>
              <a:rPr lang="en-US" sz="1000" dirty="0">
                <a:latin typeface="Calibri" panose="020F0502020204030204" pitchFamily="34" charset="0"/>
              </a:rPr>
              <a:t>Next, we will demonstrate how Auto Scaling responds to scale-in and scale-out alarms. In this case, the minimum is 5 instances, and the maximum is 20 instances. </a:t>
            </a:r>
          </a:p>
          <a:p>
            <a:endParaRPr lang="en-US" sz="1000" dirty="0">
              <a:latin typeface="Calibri" panose="020F0502020204030204" pitchFamily="34" charset="0"/>
            </a:endParaRPr>
          </a:p>
          <a:p>
            <a:r>
              <a:rPr lang="en-US" sz="1000" dirty="0">
                <a:latin typeface="Calibri" panose="020F0502020204030204" pitchFamily="34" charset="0"/>
              </a:rPr>
              <a:t>When you create a step scaling policy, you add one or more step adjustments that enable you to scale resources based on the size of the alarm breach. Each step adjustment specifies a lower bound for the metric value, an upper bound for the metric value, and the amount by which to scale, based on the scaling adjustment type.</a:t>
            </a:r>
          </a:p>
          <a:p>
            <a:r>
              <a:rPr lang="en-US" sz="1000" dirty="0">
                <a:latin typeface="Calibri" panose="020F0502020204030204" pitchFamily="34" charset="0"/>
              </a:rPr>
              <a:t>There are a few rules for the step adjustments for your policy:</a:t>
            </a:r>
          </a:p>
          <a:p>
            <a:endParaRPr lang="en-US" sz="1000" dirty="0">
              <a:latin typeface="Calibri" panose="020F0502020204030204" pitchFamily="34" charset="0"/>
            </a:endParaRP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ranges of your step adjustments can't overlap or have a gap.</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Only one step adjustment can have a null lower bound, or negative infinity. If one step adjustment has a negative lower bound, then there must be a step adjustment with a null lower bound.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Only one step adjustment can have a null upper bound, or positive infinity. If one step adjustment has a positive upper bound, then there must be a step adjustment with a null upper bound.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upper and lower bound can't be null in the same step adjustment.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If the metric value is above the breach threshold, the lower bound is inclusive and the upper bound is exclusive. If the metric value is below the breach threshold, the lower bound is exclusive and the upper bound is inclusive.</a:t>
            </a:r>
          </a:p>
          <a:p>
            <a:endParaRPr lang="en-US" dirty="0"/>
          </a:p>
        </p:txBody>
      </p:sp>
    </p:spTree>
    <p:extLst>
      <p:ext uri="{BB962C8B-B14F-4D97-AF65-F5344CB8AC3E}">
        <p14:creationId xmlns:p14="http://schemas.microsoft.com/office/powerpoint/2010/main" val="13130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effectLst/>
                <a:latin typeface="Calibri" panose="020F0502020204030204" pitchFamily="34" charset="0"/>
              </a:rPr>
              <a:t>As usage increases, CPU use goes up. If the CPU use is between 60%-80%, the desired capacity of the group increases by 1 instance to 11 instances. This change is based on the second step adjustment of the scale-out policy, which will add 1 instance when the average CPU use is between 60%-80%. The new instance is launched, but not added, to the aggregated group metrics until after a warm-up period expires.</a:t>
            </a:r>
            <a:endParaRPr lang="en-US" sz="1000" dirty="0">
              <a:latin typeface="Calibri" panose="020F0502020204030204" pitchFamily="34" charset="0"/>
            </a:endParaRPr>
          </a:p>
        </p:txBody>
      </p:sp>
    </p:spTree>
    <p:extLst>
      <p:ext uri="{BB962C8B-B14F-4D97-AF65-F5344CB8AC3E}">
        <p14:creationId xmlns:p14="http://schemas.microsoft.com/office/powerpoint/2010/main" val="295784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With step scaling policies, you can specify the number of seconds that it takes for a newly launched instance to warm up. An instance is not counted toward the aggregated metrics of the Auto Scaling group until after its specific warm-up time expires. In this case, because the current capacity is still 10 during the warmup period, and desired capacity is already 11, no additional instances are launched.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While scaling out, we do not consider instances that are warming up as part of the current capacity of the group. Therefore, multiple alarm breaches that fall in the range of the same step adjustment result in a single scaling activity. This ensures that we don't add more instances than you need.</a:t>
            </a:r>
          </a:p>
          <a:p>
            <a:endParaRPr lang="en-US" sz="1000" b="0" i="0" kern="1200" dirty="0">
              <a:solidFill>
                <a:schemeClr val="tx1"/>
              </a:solidFill>
              <a:effectLst/>
              <a:latin typeface="Calibri" panose="020F0502020204030204" pitchFamily="34" charset="0"/>
              <a:ea typeface="+mn-ea"/>
              <a:cs typeface="+mn-cs"/>
            </a:endParaRP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57529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Upon completion of this module, you will be able to:</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Define what is meant by availability, fault tolerance, and scalability, and discuss how those concepts are related and used in cloud architecture.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Discuss how to avoid single points of failure.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Identify which AWS services have built-in fault tolerance, and which can be designed for fault tolerance.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And explain why load balancing has become a key architectural component for many AWS-powered applications. </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56851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If the CPU use continues to rise and becomes to more than 80%, the second step adjustments would be triggered, and an additional server would be launched. The current capacity of this Auto Scaling group is 10, and the desired capacity was at 11, but the capacity would be increased to 12 when the second step adjustment is triggered. The warmup period is about to end for the first instance that was launched, but Auto Scaling will trigger a second warmup period to ensure that this instance can finish bootstrapping. </a:t>
            </a:r>
          </a:p>
        </p:txBody>
      </p:sp>
    </p:spTree>
    <p:extLst>
      <p:ext uri="{BB962C8B-B14F-4D97-AF65-F5344CB8AC3E}">
        <p14:creationId xmlns:p14="http://schemas.microsoft.com/office/powerpoint/2010/main" val="3781621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The instance from the first set of step adjustments was brought online and is responding to users’ requests. This can help remove the spike in CPU use. After entering  the warmup period from the second step adjustment, the second instance is added to the Auto Scaling group. Lowering the average CPU use to the target zone of greater than 40% and less than 60% then brings the current capacity and the desired capacity to 12 instances. </a:t>
            </a:r>
          </a:p>
        </p:txBody>
      </p:sp>
    </p:spTree>
    <p:extLst>
      <p:ext uri="{BB962C8B-B14F-4D97-AF65-F5344CB8AC3E}">
        <p14:creationId xmlns:p14="http://schemas.microsoft.com/office/powerpoint/2010/main" val="3953352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kern="1200" dirty="0">
                <a:effectLst/>
                <a:latin typeface="Calibri" panose="020F0502020204030204" pitchFamily="34" charset="0"/>
              </a:rPr>
              <a:t>When the usage spike subsides and average CPU use drops to 20%-40%, the desired capacity of the group decreases by 1 instance to 11 instances. This change is based on the third step adjustment of the policy, which removes 1 instance when the average CPU use is 20%-40%. Auto Scaling step adjustments do not support the use of “</a:t>
            </a:r>
            <a:r>
              <a:rPr lang="en-US" sz="1000" i="0" kern="1200" dirty="0" err="1">
                <a:effectLst/>
                <a:latin typeface="Calibri" panose="020F0502020204030204" pitchFamily="34" charset="0"/>
              </a:rPr>
              <a:t>cooldown</a:t>
            </a:r>
            <a:r>
              <a:rPr lang="en-US" sz="1000" i="0" kern="1200" dirty="0">
                <a:effectLst/>
                <a:latin typeface="Calibri" panose="020F0502020204030204" pitchFamily="34" charset="0"/>
              </a:rPr>
              <a:t> periods.” However, Elastic Load Balancing has a feature called connection draining. This feature is a period of time when Elastic Load Balancing stops sending requests to the instance that was identified for termination prior to deregistering it . After the time has elapsed, Elastic Load Balancing will forcefully close all open connections and terminate the targeted instance. </a:t>
            </a:r>
            <a:endParaRPr lang="en-US" sz="1000" dirty="0">
              <a:latin typeface="Calibri" panose="020F0502020204030204" pitchFamily="34" charset="0"/>
            </a:endParaRPr>
          </a:p>
        </p:txBody>
      </p:sp>
    </p:spTree>
    <p:extLst>
      <p:ext uri="{BB962C8B-B14F-4D97-AF65-F5344CB8AC3E}">
        <p14:creationId xmlns:p14="http://schemas.microsoft.com/office/powerpoint/2010/main" val="1552025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It would be possible to set up a step adjustment to scale in more aggressively if the load continues to drop. Just remember that it is better to scale up quickly, and scale down slowly. If you terminate an instance too quickly, another spike might take place and cause more servers to be created. If this situation occurs, it will take a short time until it’s able to accept the spike in traffic. In this example, the scale-in step was triggered, and two more instances will be terminated while the average CPU usage continues to drop. </a:t>
            </a:r>
          </a:p>
        </p:txBody>
      </p:sp>
    </p:spTree>
    <p:extLst>
      <p:ext uri="{BB962C8B-B14F-4D97-AF65-F5344CB8AC3E}">
        <p14:creationId xmlns:p14="http://schemas.microsoft.com/office/powerpoint/2010/main" val="42517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So now CPU usage has stabilized between 40%-60%. With this state, no step adjustment is triggered, and no policy is applied. No instances are added or removed. Be sure to scale back very slowly, because you do not want to create something that causes CPU thrashing. </a:t>
            </a:r>
          </a:p>
        </p:txBody>
      </p:sp>
    </p:spTree>
    <p:extLst>
      <p:ext uri="{BB962C8B-B14F-4D97-AF65-F5344CB8AC3E}">
        <p14:creationId xmlns:p14="http://schemas.microsoft.com/office/powerpoint/2010/main" val="222728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10073"/>
          </a:xfrm>
        </p:spPr>
        <p:txBody>
          <a:bodyPr/>
          <a:lstStyle/>
          <a:p>
            <a:r>
              <a:rPr lang="en-US" sz="1000" kern="1200" dirty="0">
                <a:solidFill>
                  <a:schemeClr val="tx1"/>
                </a:solidFill>
                <a:effectLst/>
                <a:latin typeface="Calibri" panose="020F0502020204030204" pitchFamily="34" charset="0"/>
              </a:rPr>
              <a:t>Let’s review some considerations about Auto Scaling.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want to avoid thrashing when you use Auto Scaling. To avoid thrashing, be more cautious about scaling in, and avoid aggressive instance termination. “Scaling in” means that you decrease the computing capacity due to low use. If you have an unpredictable workload, it is possible that the workload might spike right after you scale in. Depending on your launch configuration, it might take a few minutes for Auto Scaling to launch additional instances. Therefore, you should scale out early, and scale in slowly, rather than aggressively. Being cost-conscious is good, but your applications should not suffer.</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Set the minimum and maximum capacity parameter values carefully. The desired capacity is different from the minimum capacity. The desired capacity of an Auto Scaling group is the default number of instances that should be running. The minimum capacity of a group is the fewest number of instances the group can have running. For instance, a group with a desired capacity of four will run four instances if no scaling policies are in effect. If the group has a minimum capacity of two, then any scale-in policy that goes into effect cannot reduce the total number of instances in the group below two.</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Use lifecycle hooks to perform custom actions when Auto Scaling launches or terminates instances. An example of a lifecycle hook would be when someone uploads something to your Amazon S3 bucket. </a:t>
            </a:r>
          </a:p>
          <a:p>
            <a:r>
              <a:rPr lang="en-US" sz="1000" kern="1200" dirty="0">
                <a:solidFill>
                  <a:schemeClr val="tx1"/>
                </a:solidFill>
                <a:effectLst/>
                <a:latin typeface="Calibri" panose="020F0502020204030204" pitchFamily="34" charset="0"/>
              </a:rPr>
              <a:t> </a:t>
            </a:r>
          </a:p>
          <a:p>
            <a:r>
              <a:rPr lang="en-US" sz="1000" kern="1200" dirty="0" err="1">
                <a:solidFill>
                  <a:schemeClr val="tx1"/>
                </a:solidFill>
                <a:effectLst/>
                <a:latin typeface="Calibri" panose="020F0502020204030204" pitchFamily="34" charset="0"/>
              </a:rPr>
              <a:t>Stateful</a:t>
            </a:r>
            <a:r>
              <a:rPr lang="en-US" sz="1000" kern="1200" dirty="0">
                <a:solidFill>
                  <a:schemeClr val="tx1"/>
                </a:solidFill>
                <a:effectLst/>
                <a:latin typeface="Calibri" panose="020F0502020204030204" pitchFamily="34" charset="0"/>
              </a:rPr>
              <a:t> applications require additional automatic configuration of instances that are launched into Auto Scaling groups. Remember that instances can take several minutes after launch before they are fully usable.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Select the link to learn more about Auto Scaling lifecycle hooks.</a:t>
            </a:r>
          </a:p>
          <a:p>
            <a:r>
              <a:rPr lang="en-US" sz="1000" b="0" baseline="0" dirty="0">
                <a:latin typeface="Calibri" panose="020F0502020204030204" pitchFamily="34" charset="0"/>
                <a:hlinkClick r:id="rId3"/>
              </a:rPr>
              <a:t>http://docs.aws.amazon.com/AutoScaling/latest/DeveloperGuide/lifecycle-hooks.html</a:t>
            </a:r>
            <a:endParaRPr lang="en-US" sz="1000" b="0" baseline="0" dirty="0">
              <a:latin typeface="Calibri" panose="020F0502020204030204" pitchFamily="34" charset="0"/>
            </a:endParaRPr>
          </a:p>
        </p:txBody>
      </p:sp>
    </p:spTree>
    <p:extLst>
      <p:ext uri="{BB962C8B-B14F-4D97-AF65-F5344CB8AC3E}">
        <p14:creationId xmlns:p14="http://schemas.microsoft.com/office/powerpoint/2010/main" val="1854567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apply your cloud architecting knowledge to another architecture improvement exercise.</a:t>
            </a:r>
          </a:p>
        </p:txBody>
      </p:sp>
    </p:spTree>
    <p:extLst>
      <p:ext uri="{BB962C8B-B14F-4D97-AF65-F5344CB8AC3E}">
        <p14:creationId xmlns:p14="http://schemas.microsoft.com/office/powerpoint/2010/main" val="272171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Take a moment to consider how you can increase the availability of this system. </a:t>
            </a:r>
          </a:p>
        </p:txBody>
      </p:sp>
    </p:spTree>
    <p:extLst>
      <p:ext uri="{BB962C8B-B14F-4D97-AF65-F5344CB8AC3E}">
        <p14:creationId xmlns:p14="http://schemas.microsoft.com/office/powerpoint/2010/main" val="969637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baseline="0" dirty="0">
                <a:latin typeface="Calibri" panose="020F0502020204030204" pitchFamily="34" charset="0"/>
              </a:rPr>
              <a:t>To make this application environment even more highly available, you can monitor the Elastic Load Balancing load balancers, the instances, or both to determine when new instances need to be launched. When a </a:t>
            </a:r>
            <a:r>
              <a:rPr lang="en-US" sz="1000" b="0" baseline="0" dirty="0" err="1">
                <a:latin typeface="Calibri" panose="020F0502020204030204" pitchFamily="34" charset="0"/>
              </a:rPr>
              <a:t>CloudWatch</a:t>
            </a:r>
            <a:r>
              <a:rPr lang="en-US" sz="1000" b="0" baseline="0" dirty="0">
                <a:latin typeface="Calibri" panose="020F0502020204030204" pitchFamily="34" charset="0"/>
              </a:rPr>
              <a:t> alarm is triggered based on the metrics that you specified for it to monitor, it takes the action that you specified. The actions could include sending a notification to an Amazon SNS topic, triggering a scaling action, or both.</a:t>
            </a:r>
          </a:p>
          <a:p>
            <a:endParaRPr lang="en-US" sz="1000" b="0" baseline="0" dirty="0">
              <a:latin typeface="Calibri" panose="020F0502020204030204" pitchFamily="34" charset="0"/>
            </a:endParaRPr>
          </a:p>
          <a:p>
            <a:r>
              <a:rPr lang="en-US" sz="1000" b="0" baseline="0" dirty="0">
                <a:latin typeface="Calibri" panose="020F0502020204030204" pitchFamily="34" charset="0"/>
              </a:rPr>
              <a:t>We will spend more time on event-driven scaling in a later module, but for now it's important to understand this basic pattern for making a web tier highly available.</a:t>
            </a:r>
          </a:p>
          <a:p>
            <a:endParaRPr lang="en-US" b="0" baseline="0" dirty="0"/>
          </a:p>
        </p:txBody>
      </p:sp>
    </p:spTree>
    <p:extLst>
      <p:ext uri="{BB962C8B-B14F-4D97-AF65-F5344CB8AC3E}">
        <p14:creationId xmlns:p14="http://schemas.microsoft.com/office/powerpoint/2010/main" val="392524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discuss Amazon EC2 Auto Recovery. </a:t>
            </a:r>
          </a:p>
        </p:txBody>
      </p:sp>
    </p:spTree>
    <p:extLst>
      <p:ext uri="{BB962C8B-B14F-4D97-AF65-F5344CB8AC3E}">
        <p14:creationId xmlns:p14="http://schemas.microsoft.com/office/powerpoint/2010/main" val="2590072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Introducing Part 1: Scalability.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What is scalability? Scalability is an attribute that describes the ability of a process, network, software, or organization to increase or decrease resource size based on changes in demand.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Scalability is important because many applications must maintain steady application performance, even when demand is unpredictable or unexpected. Without enough resources, your applications can experience downtime or sluggish response times. With too many resources, you could end up paying for cloud services that you don't really need. Various scaling options are available that enable you to take full advantage of the elasticity of the cloud, while lowering cloud spend.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ea typeface="+mn-ea"/>
                <a:cs typeface="+mn-cs"/>
              </a:rPr>
              <a:t>services you don't really need. Various scaling options are available that enable you to take full advantage of the elasticity of the cloud while lowering cloud spend.</a:t>
            </a:r>
          </a:p>
        </p:txBody>
      </p:sp>
    </p:spTree>
    <p:extLst>
      <p:ext uri="{BB962C8B-B14F-4D97-AF65-F5344CB8AC3E}">
        <p14:creationId xmlns:p14="http://schemas.microsoft.com/office/powerpoint/2010/main" val="1933563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EC2 Auto Recovery  is a way to automatically repair from a failure with a legacy application that can’t be automatically scaled, so you can only have one instance of that type. As long as the system doesn’t need to be recovered more than five times per day, the auto recovery feature works great. </a:t>
            </a:r>
          </a:p>
          <a:p>
            <a:endParaRPr lang="en-US" sz="1000" dirty="0">
              <a:latin typeface="Calibri" panose="020F0502020204030204" pitchFamily="34" charset="0"/>
            </a:endParaRPr>
          </a:p>
          <a:p>
            <a:r>
              <a:rPr lang="en-US" sz="1000" dirty="0">
                <a:latin typeface="Calibri" panose="020F0502020204030204" pitchFamily="34" charset="0"/>
              </a:rPr>
              <a:t>Conditions that are detected by </a:t>
            </a:r>
            <a:r>
              <a:rPr lang="en-US" sz="1000" dirty="0" err="1">
                <a:latin typeface="Calibri" panose="020F0502020204030204" pitchFamily="34" charset="0"/>
              </a:rPr>
              <a:t>CloudWatch</a:t>
            </a:r>
            <a:r>
              <a:rPr lang="en-US" sz="1000" dirty="0">
                <a:latin typeface="Calibri" panose="020F0502020204030204" pitchFamily="34" charset="0"/>
              </a:rPr>
              <a:t>, and that can cause an instance to be impaired include: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Loss of network connectivity</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Loss of system power</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software or hardware issues on the host</a:t>
            </a:r>
          </a:p>
          <a:p>
            <a:endParaRPr lang="en-US" sz="1000" dirty="0">
              <a:latin typeface="Calibri" panose="020F0502020204030204" pitchFamily="34" charset="0"/>
            </a:endParaRPr>
          </a:p>
          <a:p>
            <a:r>
              <a:rPr lang="en-US" sz="1000" dirty="0">
                <a:latin typeface="Calibri" panose="020F0502020204030204" pitchFamily="34" charset="0"/>
              </a:rPr>
              <a:t>Replacement instances: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Maintain the same instance ID or metadata, and IP addresses.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Cannot use in-memory data from an impaired instance. That data is lost.</a:t>
            </a:r>
          </a:p>
          <a:p>
            <a:endParaRPr lang="en-US" dirty="0"/>
          </a:p>
        </p:txBody>
      </p:sp>
    </p:spTree>
    <p:extLst>
      <p:ext uri="{BB962C8B-B14F-4D97-AF65-F5344CB8AC3E}">
        <p14:creationId xmlns:p14="http://schemas.microsoft.com/office/powerpoint/2010/main" val="2746793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457200">
              <a:spcBef>
                <a:spcPts val="1800"/>
              </a:spcBef>
            </a:pPr>
            <a:r>
              <a:rPr lang="en-US" sz="1000" dirty="0">
                <a:latin typeface="Calibri" panose="020F0502020204030204" pitchFamily="34" charset="0"/>
              </a:rPr>
              <a:t>•	Currently supported instance types include C3, C4, C5, M3, M4, M5, R3, R4, T2, and X1. </a:t>
            </a:r>
          </a:p>
          <a:p>
            <a:pPr marL="457200" lvl="1" indent="-457200">
              <a:spcBef>
                <a:spcPts val="1800"/>
              </a:spcBef>
            </a:pPr>
            <a:r>
              <a:rPr lang="en-US" sz="1000" dirty="0">
                <a:latin typeface="Calibri" panose="020F0502020204030204" pitchFamily="34" charset="0"/>
              </a:rPr>
              <a:t>•	Are available in every AWS Region. </a:t>
            </a:r>
          </a:p>
          <a:p>
            <a:pPr marL="457200" lvl="1" indent="-457200">
              <a:spcBef>
                <a:spcPts val="1800"/>
              </a:spcBef>
            </a:pPr>
            <a:r>
              <a:rPr lang="en-US" sz="1000" dirty="0">
                <a:latin typeface="Calibri" panose="020F0502020204030204" pitchFamily="34" charset="0"/>
              </a:rPr>
              <a:t>•	Must be in a VPC and use shared tenancy.</a:t>
            </a:r>
          </a:p>
          <a:p>
            <a:pPr marL="457200" lvl="1" indent="-457200">
              <a:spcBef>
                <a:spcPts val="1800"/>
              </a:spcBef>
            </a:pPr>
            <a:r>
              <a:rPr lang="en-US" sz="1000" dirty="0">
                <a:latin typeface="Calibri" panose="020F0502020204030204" pitchFamily="34" charset="0"/>
              </a:rPr>
              <a:t>•	Cannot use instance storage. You must exclusively use elastic-backed storage.</a:t>
            </a:r>
          </a:p>
          <a:p>
            <a:pPr marL="457200" lvl="1" indent="-457200">
              <a:spcBef>
                <a:spcPts val="1800"/>
              </a:spcBef>
            </a:pPr>
            <a:endParaRPr lang="en-US" sz="1000" dirty="0">
              <a:latin typeface="Calibri" panose="020F0502020204030204" pitchFamily="34" charset="0"/>
            </a:endParaRPr>
          </a:p>
          <a:p>
            <a:pPr marL="457200" lvl="1" indent="-457200">
              <a:spcBef>
                <a:spcPts val="1800"/>
              </a:spcBef>
            </a:pPr>
            <a:r>
              <a:rPr lang="en-US" sz="1000" dirty="0">
                <a:latin typeface="Calibri" panose="020F0502020204030204" pitchFamily="34" charset="0"/>
              </a:rPr>
              <a:t>This feature should be used instead of Auto Scaling when your job needs to maintain identical instance metadata or storage volume.</a:t>
            </a:r>
          </a:p>
          <a:p>
            <a:pPr marL="457200" lvl="1" indent="-457200">
              <a:spcBef>
                <a:spcPts val="1800"/>
              </a:spcBef>
            </a:pPr>
            <a:r>
              <a:rPr lang="en-US" sz="1000" dirty="0">
                <a:latin typeface="Calibri" panose="020F0502020204030204" pitchFamily="34" charset="0"/>
              </a:rPr>
              <a:t>For more information, see the Amazon EC2 documentation on recovering your instance.</a:t>
            </a:r>
          </a:p>
          <a:p>
            <a:r>
              <a:rPr lang="en-US" sz="1000" dirty="0">
                <a:latin typeface="Calibri" panose="020F0502020204030204" pitchFamily="34" charset="0"/>
                <a:hlinkClick r:id="rId3"/>
              </a:rPr>
              <a:t>http://docs.aws.amazon.com/AWSEC2/latest/UserGuide/ec2-instance-recover.html</a:t>
            </a:r>
            <a:endParaRPr lang="en-US" sz="1000" dirty="0">
              <a:latin typeface="Calibri" panose="020F0502020204030204" pitchFamily="34" charset="0"/>
            </a:endParaRPr>
          </a:p>
        </p:txBody>
      </p:sp>
    </p:spTree>
    <p:extLst>
      <p:ext uri="{BB962C8B-B14F-4D97-AF65-F5344CB8AC3E}">
        <p14:creationId xmlns:p14="http://schemas.microsoft.com/office/powerpoint/2010/main" val="2235810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in Part 4, let’s take a look at scaling data stores.</a:t>
            </a:r>
          </a:p>
        </p:txBody>
      </p:sp>
    </p:spTree>
    <p:extLst>
      <p:ext uri="{BB962C8B-B14F-4D97-AF65-F5344CB8AC3E}">
        <p14:creationId xmlns:p14="http://schemas.microsoft.com/office/powerpoint/2010/main" val="1947253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457200">
              <a:spcBef>
                <a:spcPts val="1600"/>
              </a:spcBef>
            </a:pPr>
            <a:r>
              <a:rPr lang="en-US" sz="1000" dirty="0">
                <a:latin typeface="Calibri" panose="020F0502020204030204" pitchFamily="34" charset="0"/>
              </a:rPr>
              <a:t>With scaling on Amazon Relational Database Service , you can:</a:t>
            </a:r>
          </a:p>
          <a:p>
            <a:pPr marL="457200" lvl="1" indent="-457200">
              <a:spcBef>
                <a:spcPts val="1600"/>
              </a:spcBef>
            </a:pPr>
            <a:r>
              <a:rPr lang="en-US" sz="1000" dirty="0">
                <a:latin typeface="Calibri" panose="020F0502020204030204" pitchFamily="34" charset="0"/>
              </a:rPr>
              <a:t>•	Scale up or down  with resizable instance types.</a:t>
            </a:r>
          </a:p>
          <a:p>
            <a:pPr marL="457200" lvl="1" indent="-457200">
              <a:spcBef>
                <a:spcPts val="1600"/>
              </a:spcBef>
            </a:pPr>
            <a:r>
              <a:rPr lang="en-US" sz="1000" dirty="0">
                <a:latin typeface="Calibri" panose="020F0502020204030204" pitchFamily="34" charset="0"/>
              </a:rPr>
              <a:t>•	Scale your storage up with through the console or via the API. This is an easy conversion from standard to provisioned IOPS storage.</a:t>
            </a:r>
          </a:p>
          <a:p>
            <a:pPr marL="457200" lvl="1" indent="-457200">
              <a:spcBef>
                <a:spcPts val="1600"/>
              </a:spcBef>
            </a:pPr>
            <a:r>
              <a:rPr lang="en-US" sz="1000" dirty="0">
                <a:latin typeface="Calibri" panose="020F0502020204030204" pitchFamily="34" charset="0"/>
              </a:rPr>
              <a:t>•	And offload read traffic to read replicas.</a:t>
            </a:r>
          </a:p>
          <a:p>
            <a:pPr marL="457200" lvl="1" indent="-457200">
              <a:spcBef>
                <a:spcPts val="1600"/>
              </a:spcBef>
            </a:pPr>
            <a:endParaRPr lang="en-US" sz="1000" dirty="0">
              <a:latin typeface="Calibri" panose="020F0502020204030204" pitchFamily="34" charset="0"/>
            </a:endParaRPr>
          </a:p>
          <a:p>
            <a:pPr marL="457200" lvl="1" indent="-457200">
              <a:spcBef>
                <a:spcPts val="1600"/>
              </a:spcBef>
            </a:pPr>
            <a:r>
              <a:rPr lang="en-US" sz="1000" dirty="0">
                <a:latin typeface="Calibri" panose="020F0502020204030204" pitchFamily="34" charset="0"/>
              </a:rPr>
              <a:t>For increased performance, you can put a cache in front of Amazon Relational Database Service, such as:</a:t>
            </a:r>
          </a:p>
          <a:p>
            <a:pPr marL="457200" lvl="1" indent="-457200">
              <a:spcBef>
                <a:spcPts val="1600"/>
              </a:spcBef>
            </a:pPr>
            <a:r>
              <a:rPr lang="en-US" sz="1000" dirty="0">
                <a:latin typeface="Calibri" panose="020F0502020204030204" pitchFamily="34" charset="0"/>
              </a:rPr>
              <a:t>•	Amazon </a:t>
            </a:r>
            <a:r>
              <a:rPr lang="en-US" sz="1000" dirty="0" err="1">
                <a:latin typeface="Calibri" panose="020F0502020204030204" pitchFamily="34" charset="0"/>
              </a:rPr>
              <a:t>ElastiCache</a:t>
            </a:r>
            <a:r>
              <a:rPr lang="en-US" sz="1000" dirty="0">
                <a:latin typeface="Calibri" panose="020F0502020204030204" pitchFamily="34" charset="0"/>
              </a:rPr>
              <a:t> for </a:t>
            </a:r>
            <a:r>
              <a:rPr lang="en-US" sz="1000" dirty="0" err="1">
                <a:latin typeface="Calibri" panose="020F0502020204030204" pitchFamily="34" charset="0"/>
              </a:rPr>
              <a:t>Memcached</a:t>
            </a:r>
            <a:r>
              <a:rPr lang="en-US" sz="1000" dirty="0">
                <a:latin typeface="Calibri" panose="020F0502020204030204" pitchFamily="34" charset="0"/>
              </a:rPr>
              <a:t> or </a:t>
            </a:r>
            <a:r>
              <a:rPr lang="en-US" sz="1000" dirty="0" err="1">
                <a:latin typeface="Calibri" panose="020F0502020204030204" pitchFamily="34" charset="0"/>
              </a:rPr>
              <a:t>Redis</a:t>
            </a:r>
            <a:r>
              <a:rPr lang="en-US" sz="1000" dirty="0">
                <a:latin typeface="Calibri" panose="020F0502020204030204" pitchFamily="34" charset="0"/>
              </a:rPr>
              <a:t>.</a:t>
            </a:r>
          </a:p>
          <a:p>
            <a:pPr marL="457200" lvl="1" indent="-457200">
              <a:spcBef>
                <a:spcPts val="1600"/>
              </a:spcBef>
            </a:pPr>
            <a:r>
              <a:rPr lang="en-US" sz="1000" dirty="0">
                <a:latin typeface="Calibri" panose="020F0502020204030204" pitchFamily="34" charset="0"/>
              </a:rPr>
              <a:t>•	Or your preferred cache solution, which you self-manage in Amazon EC2.</a:t>
            </a:r>
          </a:p>
          <a:p>
            <a:pPr marL="457200" lvl="1" indent="-457200">
              <a:spcBef>
                <a:spcPts val="1600"/>
              </a:spcBef>
            </a:pPr>
            <a:endParaRPr lang="en-US" sz="2600" dirty="0"/>
          </a:p>
        </p:txBody>
      </p:sp>
    </p:spTree>
    <p:extLst>
      <p:ext uri="{BB962C8B-B14F-4D97-AF65-F5344CB8AC3E}">
        <p14:creationId xmlns:p14="http://schemas.microsoft.com/office/powerpoint/2010/main" val="599471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You can also use database </a:t>
            </a:r>
            <a:r>
              <a:rPr lang="en-US" sz="1000" dirty="0" err="1">
                <a:latin typeface="Calibri" panose="020F0502020204030204" pitchFamily="34" charset="0"/>
              </a:rPr>
              <a:t>sharding</a:t>
            </a:r>
            <a:r>
              <a:rPr lang="en-US" sz="1000" dirty="0">
                <a:latin typeface="Calibri" panose="020F0502020204030204" pitchFamily="34" charset="0"/>
              </a:rPr>
              <a:t>, depending on the type of data you have. Without shards, all data resides in one partition.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latin typeface="Calibri" panose="020F0502020204030204" pitchFamily="34" charset="0"/>
              </a:rPr>
              <a:t>Sharding</a:t>
            </a:r>
            <a:r>
              <a:rPr lang="en-US" sz="1000" dirty="0">
                <a:latin typeface="Calibri" panose="020F0502020204030204" pitchFamily="34" charset="0"/>
              </a:rPr>
              <a:t> is a technique for improving the performance of writing with multiple database servers. Fundamentally, </a:t>
            </a:r>
            <a:r>
              <a:rPr lang="en-US" sz="1000" dirty="0" err="1">
                <a:latin typeface="Calibri" panose="020F0502020204030204" pitchFamily="34" charset="0"/>
              </a:rPr>
              <a:t>sharding</a:t>
            </a:r>
            <a:r>
              <a:rPr lang="en-US" sz="1000" dirty="0">
                <a:latin typeface="Calibri" panose="020F0502020204030204" pitchFamily="34" charset="0"/>
              </a:rPr>
              <a:t> is when you prepare databases with identical structures, and divide them—using appropriate table columns as keys—to distribute writing processes. By using the RDBMS service provided in the AWS Cloud, you can perform </a:t>
            </a:r>
            <a:r>
              <a:rPr lang="en-US" sz="1000" dirty="0" err="1">
                <a:latin typeface="Calibri" panose="020F0502020204030204" pitchFamily="34" charset="0"/>
              </a:rPr>
              <a:t>sharding</a:t>
            </a:r>
            <a:r>
              <a:rPr lang="en-US" sz="1000" dirty="0">
                <a:latin typeface="Calibri" panose="020F0502020204030204" pitchFamily="34" charset="0"/>
              </a:rPr>
              <a:t> to achieve an increase in availability and performance, and also gain better operating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You can use Amazon RDS to shard backend databases. To do so, install </a:t>
            </a:r>
            <a:r>
              <a:rPr lang="en-US" sz="1000" dirty="0" err="1">
                <a:latin typeface="Calibri" panose="020F0502020204030204" pitchFamily="34" charset="0"/>
              </a:rPr>
              <a:t>sharding</a:t>
            </a:r>
            <a:r>
              <a:rPr lang="en-US" sz="1000" dirty="0">
                <a:latin typeface="Calibri" panose="020F0502020204030204" pitchFamily="34" charset="0"/>
              </a:rPr>
              <a:t> software, such as MySQL server combined with a Spider Storage Engine on an Amazon EC2 instance. Then, prepare multiple Amazon RDS instances and use them as the backend databases for </a:t>
            </a:r>
            <a:r>
              <a:rPr lang="en-US" sz="1000" dirty="0" err="1">
                <a:latin typeface="Calibri" panose="020F0502020204030204" pitchFamily="34" charset="0"/>
              </a:rPr>
              <a:t>sharding</a:t>
            </a:r>
            <a:r>
              <a:rPr lang="en-US" sz="1000" dirty="0">
                <a:latin typeface="Calibri" panose="020F0502020204030204" pitchFamily="34" charset="0"/>
              </a:rPr>
              <a:t>. You can distribute the Amazon RDS instances to multiple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For more information, refer to the “</a:t>
            </a:r>
            <a:r>
              <a:rPr lang="en-US" sz="1000" dirty="0" err="1">
                <a:latin typeface="Calibri" panose="020F0502020204030204" pitchFamily="34" charset="0"/>
              </a:rPr>
              <a:t>Sharding</a:t>
            </a:r>
            <a:r>
              <a:rPr lang="en-US" sz="1000" dirty="0">
                <a:latin typeface="Calibri" panose="020F0502020204030204" pitchFamily="34" charset="0"/>
              </a:rPr>
              <a:t> Write Pattern” page at Cloud Design Pattern. </a:t>
            </a:r>
          </a:p>
          <a:p>
            <a:r>
              <a:rPr lang="en-US" sz="1000" b="0" dirty="0">
                <a:latin typeface="Calibri" panose="020F0502020204030204" pitchFamily="34" charset="0"/>
                <a:hlinkClick r:id="rId3"/>
              </a:rPr>
              <a:t>http://en.clouddesignpattern.org/index.php/CDP:Sharding_Write_Pattern</a:t>
            </a:r>
            <a:endParaRPr lang="en-US" sz="1000" b="0" dirty="0">
              <a:latin typeface="Calibri" panose="020F0502020204030204" pitchFamily="34" charset="0"/>
            </a:endParaRPr>
          </a:p>
        </p:txBody>
      </p:sp>
    </p:spTree>
    <p:extLst>
      <p:ext uri="{BB962C8B-B14F-4D97-AF65-F5344CB8AC3E}">
        <p14:creationId xmlns:p14="http://schemas.microsoft.com/office/powerpoint/2010/main" val="2866347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How can you horizontally scale with read replicas? If most of your traffic only involves read operations, you can add multiple read replicas that will be asynchronously replicated with your main database. If you perform reports that could put an extra load on your production database, you can offload these operations to a read replica. </a:t>
            </a:r>
          </a:p>
          <a:p>
            <a:endParaRPr lang="en-US" sz="1000" b="0" dirty="0">
              <a:latin typeface="Calibri" panose="020F0502020204030204" pitchFamily="34" charset="0"/>
            </a:endParaRPr>
          </a:p>
          <a:p>
            <a:r>
              <a:rPr lang="en-US" sz="1000" b="0" dirty="0">
                <a:latin typeface="Calibri" panose="020F0502020204030204" pitchFamily="34" charset="0"/>
              </a:rPr>
              <a:t>Keep in mind that replication is asynchronous. It’s currently available for Amazon Aurora, MySQL, </a:t>
            </a:r>
            <a:r>
              <a:rPr lang="en-US" sz="1000" b="0" dirty="0" err="1">
                <a:latin typeface="Calibri" panose="020F0502020204030204" pitchFamily="34" charset="0"/>
              </a:rPr>
              <a:t>MariaDB</a:t>
            </a:r>
            <a:r>
              <a:rPr lang="en-US" sz="1000" b="0" dirty="0">
                <a:latin typeface="Calibri" panose="020F0502020204030204" pitchFamily="34" charset="0"/>
              </a:rPr>
              <a:t>, and PostgreSQL version 9.3.5 and later.</a:t>
            </a:r>
          </a:p>
          <a:p>
            <a:endParaRPr lang="en-US" sz="1000" b="0" dirty="0">
              <a:latin typeface="Calibri" panose="020F0502020204030204" pitchFamily="34" charset="0"/>
            </a:endParaRPr>
          </a:p>
          <a:p>
            <a:r>
              <a:rPr lang="en-US" sz="1000" b="0" dirty="0">
                <a:latin typeface="Calibri" panose="020F0502020204030204" pitchFamily="34" charset="0"/>
              </a:rPr>
              <a:t>Read replicas with PostgreSQL have specific requirements. To learn more, go to the AWS RDS documentation page about working with read replicas. </a:t>
            </a:r>
          </a:p>
          <a:p>
            <a:r>
              <a:rPr lang="en-US" sz="1000" b="0" baseline="0" dirty="0">
                <a:latin typeface="Calibri" panose="020F0502020204030204" pitchFamily="34" charset="0"/>
                <a:hlinkClick r:id="rId3"/>
              </a:rPr>
              <a:t>http://docs.aws.amazon.com/AmazonRDS/latest/UserGuide/USER_ReadRepl.html#USER_ReadRepl.PostgreSQL</a:t>
            </a:r>
            <a:endParaRPr lang="en-US" sz="1000" b="0" dirty="0">
              <a:latin typeface="Calibri" panose="020F0502020204030204" pitchFamily="34" charset="0"/>
            </a:endParaRPr>
          </a:p>
        </p:txBody>
      </p:sp>
    </p:spTree>
    <p:extLst>
      <p:ext uri="{BB962C8B-B14F-4D97-AF65-F5344CB8AC3E}">
        <p14:creationId xmlns:p14="http://schemas.microsoft.com/office/powerpoint/2010/main" val="3040994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xfrm>
            <a:off x="685800" y="4400549"/>
            <a:ext cx="5486400" cy="4245739"/>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00" b="0" dirty="0">
                <a:latin typeface="Calibri" panose="020F0502020204030204" pitchFamily="34" charset="0"/>
              </a:rPr>
              <a:t>With the Amazon RDS APIs or through the AWS Management Console, you can scale the compute and memory resources that power your deployment up or down from micro to 16xlarge and everything in between. Scaling operations typically finish within a few minutes.</a:t>
            </a:r>
          </a:p>
          <a:p>
            <a:endParaRPr lang="en-US" sz="1000" b="0" dirty="0">
              <a:latin typeface="Calibri" panose="020F0502020204030204" pitchFamily="34" charset="0"/>
            </a:endParaRPr>
          </a:p>
          <a:p>
            <a:r>
              <a:rPr lang="en-US" sz="1000" b="0" dirty="0">
                <a:latin typeface="Calibri" panose="020F0502020204030204" pitchFamily="34" charset="0"/>
              </a:rPr>
              <a:t>You can scale horizontally with read replicas. </a:t>
            </a:r>
          </a:p>
          <a:p>
            <a:r>
              <a:rPr lang="en-US" sz="1000" b="0" dirty="0">
                <a:latin typeface="Calibri" panose="020F0502020204030204" pitchFamily="34" charset="0"/>
              </a:rPr>
              <a:t>You can often scale vertically with no downtime. </a:t>
            </a:r>
          </a:p>
          <a:p>
            <a:endParaRPr lang="en-US" sz="1000" b="0" dirty="0">
              <a:latin typeface="Calibri" panose="020F0502020204030204" pitchFamily="34" charset="0"/>
            </a:endParaRPr>
          </a:p>
          <a:p>
            <a:r>
              <a:rPr lang="en-US" sz="1000" b="0" dirty="0">
                <a:latin typeface="Calibri" panose="020F0502020204030204" pitchFamily="34" charset="0"/>
              </a:rPr>
              <a:t>As your storage requirements grow, you can provision additional storage on-the-fly with no downtime. If you are using Amazon RDS PIOPS—with the exception of Amazon RDS with SQL Server—you can also scale the throughput of your DB instance by specifying the IOPS rate between 1,000 IOPS-30,000 IOPS in 1,000 IOPS increments, and storage from 100 GB and 6 TB .</a:t>
            </a:r>
          </a:p>
          <a:p>
            <a:endParaRPr lang="en-US" sz="1000" b="0" dirty="0">
              <a:latin typeface="Calibri" panose="020F0502020204030204" pitchFamily="34" charset="0"/>
            </a:endParaRPr>
          </a:p>
          <a:p>
            <a:r>
              <a:rPr lang="en-US" sz="1000" b="0" dirty="0">
                <a:latin typeface="Calibri" panose="020F0502020204030204" pitchFamily="34" charset="0"/>
              </a:rPr>
              <a:t>Amazon RDS for SQL Server does not currently support increasing storage or IOPS of an existing SQL Server DB instance. </a:t>
            </a:r>
          </a:p>
          <a:p>
            <a:r>
              <a:rPr lang="en-US" sz="1000" b="0" dirty="0">
                <a:latin typeface="Calibri" panose="020F0502020204030204" pitchFamily="34" charset="0"/>
              </a:rPr>
              <a:t>There is minimal downtime when you scale up on a Multi-AZ environment because the standby database gets upgraded first; then, a failover will occur to the newly sized database. A Single-AZ instance will be unavailable during the scale operation. </a:t>
            </a:r>
          </a:p>
          <a:p>
            <a:endParaRPr lang="en-US" sz="1000" b="0" dirty="0">
              <a:latin typeface="Calibri" panose="020F0502020204030204" pitchFamily="34" charset="0"/>
            </a:endParaRPr>
          </a:p>
          <a:p>
            <a:r>
              <a:rPr lang="en-US" sz="1000" b="0" dirty="0">
                <a:latin typeface="Calibri" panose="020F0502020204030204" pitchFamily="34" charset="0"/>
              </a:rPr>
              <a:t>To learn more, go to the Amazon RDS documentation on modifying an Amazon RDS instance. </a:t>
            </a:r>
          </a:p>
          <a:p>
            <a:endParaRPr lang="en-US" sz="1000" b="0" dirty="0">
              <a:latin typeface="Calibri" panose="020F0502020204030204" pitchFamily="34" charset="0"/>
            </a:endParaRPr>
          </a:p>
          <a:p>
            <a:r>
              <a:rPr lang="en-US" sz="1000" dirty="0">
                <a:latin typeface="Calibri" panose="020F0502020204030204" pitchFamily="34" charset="0"/>
                <a:hlinkClick r:id="rId3" tooltip="http://docs.aws.amazon.com/AmazonRDS/latest/UserGuide/Overview.DBInstance.Modifying.html#USER_ModifyInstance.Settings"/>
              </a:rPr>
              <a:t>http://docs.aws.amazon.com/AmazonRDS/latest/UserGuide/Overview.DBInstance.Modifying.html#USER_ModifyInstance.Settings</a:t>
            </a:r>
            <a:endParaRPr lang="en-US" sz="1000" b="0" u="none" baseline="0" dirty="0">
              <a:latin typeface="Calibri" panose="020F0502020204030204" pitchFamily="34" charset="0"/>
            </a:endParaRPr>
          </a:p>
        </p:txBody>
      </p:sp>
    </p:spTree>
    <p:extLst>
      <p:ext uri="{BB962C8B-B14F-4D97-AF65-F5344CB8AC3E}">
        <p14:creationId xmlns:p14="http://schemas.microsoft.com/office/powerpoint/2010/main" val="1901807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1332" y="4329079"/>
            <a:ext cx="5555848" cy="4027843"/>
          </a:xfrm>
        </p:spPr>
        <p:txBody>
          <a:bodyPr>
            <a:noAutofit/>
          </a:bodyPr>
          <a:lstStyle/>
          <a:p>
            <a:r>
              <a:rPr lang="en-US" sz="1000" b="0" i="0" kern="1200" dirty="0">
                <a:solidFill>
                  <a:schemeClr val="tx1"/>
                </a:solidFill>
                <a:effectLst/>
                <a:latin typeface="Calibri" panose="020F0502020204030204" pitchFamily="34" charset="0"/>
                <a:cs typeface="Arial" panose="020B0604020202020204" pitchFamily="34" charset="0"/>
              </a:rPr>
              <a:t>When you create a new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table using the AWS Management Console, the table will have Auto Scaling enabled by default.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automatically adjusts read and write throughput capacity, in response to dynamically changing request volumes, with zero downtime. With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you simply set your throughput utilization target, and minimum and maximum limits. Auto Scaling takes care of the rest.</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works with Amazon </a:t>
            </a:r>
            <a:r>
              <a:rPr lang="en-US" sz="1000" b="0" i="0" kern="1200" dirty="0" err="1">
                <a:solidFill>
                  <a:schemeClr val="tx1"/>
                </a:solidFill>
                <a:effectLst/>
                <a:latin typeface="Calibri" panose="020F0502020204030204" pitchFamily="34" charset="0"/>
                <a:cs typeface="Arial" panose="020B0604020202020204" pitchFamily="34" charset="0"/>
              </a:rPr>
              <a:t>CloudWatch</a:t>
            </a:r>
            <a:r>
              <a:rPr lang="en-US" sz="1000" b="0" i="0" kern="1200" dirty="0">
                <a:solidFill>
                  <a:schemeClr val="tx1"/>
                </a:solidFill>
                <a:effectLst/>
                <a:latin typeface="Calibri" panose="020F0502020204030204" pitchFamily="34" charset="0"/>
                <a:cs typeface="Arial" panose="020B0604020202020204" pitchFamily="34" charset="0"/>
              </a:rPr>
              <a:t> to continuously monitor actual throughput consumption, and it scales capacity up or down automatically when actual usage deviates from your target. Auto Scaling can be enabled for new and existing tables, and global secondary indexes. You can enable Auto Scaling in the AWS Management Console, where you also have full visibility into scaling activities. You can also manage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programmatically, using the AWS Command Line Interface and the AWS Software Development Kits.</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a:solidFill>
                  <a:schemeClr val="tx1"/>
                </a:solidFill>
                <a:effectLst/>
                <a:latin typeface="Calibri" panose="020F0502020204030204" pitchFamily="34" charset="0"/>
                <a:cs typeface="Arial" panose="020B0604020202020204" pitchFamily="34" charset="0"/>
              </a:rPr>
              <a:t>There is no additional cost to use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beyond what you already pay for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and </a:t>
            </a:r>
            <a:r>
              <a:rPr lang="en-US" sz="1000" b="0" i="0" kern="1200" dirty="0" err="1">
                <a:solidFill>
                  <a:schemeClr val="tx1"/>
                </a:solidFill>
                <a:effectLst/>
                <a:latin typeface="Calibri" panose="020F0502020204030204" pitchFamily="34" charset="0"/>
                <a:cs typeface="Arial" panose="020B0604020202020204" pitchFamily="34" charset="0"/>
              </a:rPr>
              <a:t>CloudWatch</a:t>
            </a:r>
            <a:r>
              <a:rPr lang="en-US" sz="1000" b="0" i="0" kern="1200" dirty="0">
                <a:solidFill>
                  <a:schemeClr val="tx1"/>
                </a:solidFill>
                <a:effectLst/>
                <a:latin typeface="Calibri" panose="020F0502020204030204" pitchFamily="34" charset="0"/>
                <a:cs typeface="Arial" panose="020B0604020202020204" pitchFamily="34" charset="0"/>
              </a:rPr>
              <a:t> alarms. </a:t>
            </a:r>
            <a:r>
              <a:rPr lang="en-US" sz="1000" b="0" i="0" kern="1200" dirty="0" err="1">
                <a:solidFill>
                  <a:schemeClr val="tx1"/>
                </a:solidFill>
                <a:effectLst/>
                <a:latin typeface="Calibri" panose="020F0502020204030204" pitchFamily="34" charset="0"/>
                <a:cs typeface="Arial" panose="020B0604020202020204" pitchFamily="34" charset="0"/>
              </a:rPr>
              <a:t>DynamoDB</a:t>
            </a:r>
            <a:r>
              <a:rPr lang="en-US" sz="1000" b="0" i="0" kern="1200" dirty="0">
                <a:solidFill>
                  <a:schemeClr val="tx1"/>
                </a:solidFill>
                <a:effectLst/>
                <a:latin typeface="Calibri" panose="020F0502020204030204" pitchFamily="34" charset="0"/>
                <a:cs typeface="Arial" panose="020B0604020202020204" pitchFamily="34" charset="0"/>
              </a:rPr>
              <a:t> Auto Scaling is available in all AWS Regions.</a:t>
            </a:r>
          </a:p>
          <a:p>
            <a:endParaRPr lang="en-US" b="0" i="0"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1004362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latin typeface="Calibri" panose="020F0502020204030204" pitchFamily="34" charset="0"/>
              </a:rPr>
              <a:t>Take a moment to review this case study by Peak Games, who uses AWS to scale its games platform. </a:t>
            </a:r>
          </a:p>
          <a:p>
            <a:endParaRPr lang="en-US" baseline="0" dirty="0"/>
          </a:p>
        </p:txBody>
      </p:sp>
    </p:spTree>
    <p:extLst>
      <p:ext uri="{BB962C8B-B14F-4D97-AF65-F5344CB8AC3E}">
        <p14:creationId xmlns:p14="http://schemas.microsoft.com/office/powerpoint/2010/main" val="911555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slide shows the services that Peak Games chose in their solution to move to the AWS Cloud. </a:t>
            </a:r>
          </a:p>
          <a:p>
            <a:r>
              <a:rPr lang="en-US" sz="1000" dirty="0">
                <a:latin typeface="Calibri" panose="020F0502020204030204" pitchFamily="34" charset="0"/>
              </a:rPr>
              <a:t>It’s important to note that all of the selected services scale either inherently or by implementation within the Peak Games' environment.</a:t>
            </a:r>
          </a:p>
        </p:txBody>
      </p:sp>
    </p:spTree>
    <p:extLst>
      <p:ext uri="{BB962C8B-B14F-4D97-AF65-F5344CB8AC3E}">
        <p14:creationId xmlns:p14="http://schemas.microsoft.com/office/powerpoint/2010/main" val="276193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You want to ensure that your architecture can handle changes in demand. </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sz="1000" i="0" kern="1200" baseline="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The automated scalability of infrastructure is one of the main reasons for running your workloads on the AWS Cloud. You want to make sure that your infrastructure is taking advantage of scalability at every layer. </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  In this anti-pattern—which is an example of a poorly designed system—scaling has to be done reactively and manually.</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  The application servers reach full capacity.</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  With no more room, users cannot access the application.</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  The administrator finds out that the servers are at their full capacity, and starts launching a new instance to handle some of the load.</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  Unfortunately, since it always takes a few minutes between when an instance is launched and when it's available to be used, this process results in more time that users cannot access the application.</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sz="1000" i="0" kern="1200" baseline="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r>
              <a:rPr lang="en-US" sz="1000" i="0" kern="1200" baseline="0" dirty="0">
                <a:solidFill>
                  <a:schemeClr val="tx1"/>
                </a:solidFill>
                <a:effectLst/>
                <a:latin typeface="Calibri" panose="020F0502020204030204" pitchFamily="34" charset="0"/>
                <a:cs typeface="Arial" panose="020B0604020202020204" pitchFamily="34" charset="0"/>
              </a:rPr>
              <a:t>A key advantage of a cloud-based infrastructure is how quickly you can respond to changes in resource needs.</a:t>
            </a:r>
          </a:p>
          <a:p>
            <a:pPr marL="0" marR="0" indent="0" algn="l" defTabSz="457200" rtl="0" eaLnBrk="1" fontAlgn="auto" latinLnBrk="0" hangingPunct="1">
              <a:lnSpc>
                <a:spcPct val="100000"/>
              </a:lnSpc>
              <a:spcBef>
                <a:spcPts val="0"/>
              </a:spcBef>
              <a:buClrTx/>
              <a:buSzTx/>
              <a:buFont typeface="Arial" panose="020B0604020202020204" pitchFamily="34" charset="0"/>
              <a:buNone/>
              <a:tabLst/>
              <a:defRPr/>
            </a:pPr>
            <a:endParaRPr lang="en-US" sz="1200" i="0" kern="1200" baseline="0" dirty="0">
              <a:solidFill>
                <a:schemeClr val="tx1"/>
              </a:solidFill>
              <a:effectLst/>
              <a:latin typeface="+mn-lt"/>
              <a:cs typeface="Arial" panose="020B0604020202020204" pitchFamily="34" charset="0"/>
            </a:endParaRPr>
          </a:p>
        </p:txBody>
      </p:sp>
    </p:spTree>
    <p:extLst>
      <p:ext uri="{BB962C8B-B14F-4D97-AF65-F5344CB8AC3E}">
        <p14:creationId xmlns:p14="http://schemas.microsoft.com/office/powerpoint/2010/main" val="2508924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Take some time to review the benefits that Peak Games experienced as a result of moving to AWS.</a:t>
            </a:r>
          </a:p>
          <a:p>
            <a:r>
              <a:rPr lang="en-US" sz="1000" dirty="0">
                <a:latin typeface="Calibri" panose="020F0502020204030204" pitchFamily="34" charset="0"/>
              </a:rPr>
              <a:t>For more information about the case study, go to the AWS Case Study page for Peak Games.</a:t>
            </a:r>
          </a:p>
          <a:p>
            <a:r>
              <a:rPr lang="en-US" sz="1000" dirty="0">
                <a:latin typeface="Calibri" panose="020F0502020204030204" pitchFamily="34" charset="0"/>
                <a:hlinkClick r:id="rId3"/>
              </a:rPr>
              <a:t>https://aws.amazon.com/solutions/case-studies/peak-games/</a:t>
            </a:r>
            <a:endParaRPr lang="en-US" sz="1000" dirty="0">
              <a:latin typeface="Calibri" panose="020F0502020204030204" pitchFamily="34" charset="0"/>
            </a:endParaRPr>
          </a:p>
        </p:txBody>
      </p:sp>
    </p:spTree>
    <p:extLst>
      <p:ext uri="{BB962C8B-B14F-4D97-AF65-F5344CB8AC3E}">
        <p14:creationId xmlns:p14="http://schemas.microsoft.com/office/powerpoint/2010/main" val="1571826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Introducing </a:t>
            </a:r>
            <a:r>
              <a:rPr lang="en-US" sz="1000" i="0" dirty="0">
                <a:latin typeface="Calibri" panose="020F0502020204030204" pitchFamily="34" charset="0"/>
              </a:rPr>
              <a:t>Part 5: AWS Lambda and Event-Driven Scaling.</a:t>
            </a:r>
          </a:p>
        </p:txBody>
      </p:sp>
    </p:spTree>
    <p:extLst>
      <p:ext uri="{BB962C8B-B14F-4D97-AF65-F5344CB8AC3E}">
        <p14:creationId xmlns:p14="http://schemas.microsoft.com/office/powerpoint/2010/main" val="14495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90000"/>
              </a:lnSpc>
              <a:spcBef>
                <a:spcPts val="2400"/>
              </a:spcBef>
              <a:buClr>
                <a:schemeClr val="bg2">
                  <a:lumMod val="10000"/>
                </a:schemeClr>
              </a:buClr>
              <a:buSzPct val="125000"/>
              <a:buFont typeface="Arial" panose="020B0604020202020204" pitchFamily="34" charset="0"/>
              <a:buNone/>
            </a:pPr>
            <a:r>
              <a:rPr lang="en-US" sz="1000" b="0" i="0" kern="1200" dirty="0">
                <a:solidFill>
                  <a:schemeClr val="tx1"/>
                </a:solidFill>
                <a:effectLst/>
                <a:latin typeface="Calibri" panose="020F0502020204030204" pitchFamily="34" charset="0"/>
              </a:rPr>
              <a:t>AWS Lambda is a fully managed compute service that runs stateless code in response to an event or on a time-based interval.</a:t>
            </a:r>
          </a:p>
          <a:p>
            <a:pPr marL="0" lvl="1" indent="0">
              <a:lnSpc>
                <a:spcPct val="90000"/>
              </a:lnSpc>
              <a:spcBef>
                <a:spcPts val="2400"/>
              </a:spcBef>
              <a:buClr>
                <a:schemeClr val="bg2">
                  <a:lumMod val="10000"/>
                </a:schemeClr>
              </a:buClr>
              <a:buSzPct val="125000"/>
              <a:buFont typeface="Arial" panose="020B0604020202020204" pitchFamily="34" charset="0"/>
              <a:buNone/>
            </a:pPr>
            <a:r>
              <a:rPr lang="en-US" sz="1000" b="0" i="0" kern="1200" dirty="0">
                <a:solidFill>
                  <a:schemeClr val="tx1"/>
                </a:solidFill>
                <a:effectLst/>
                <a:latin typeface="Calibri" panose="020F0502020204030204" pitchFamily="34" charset="0"/>
              </a:rPr>
              <a:t>It allows you to run code without managing infrastructure, like Amazon EC2 instances and Auto Scaling groups.</a:t>
            </a:r>
          </a:p>
          <a:p>
            <a:pPr marL="0" lvl="1" indent="0">
              <a:lnSpc>
                <a:spcPct val="90000"/>
              </a:lnSpc>
              <a:spcBef>
                <a:spcPts val="2400"/>
              </a:spcBef>
              <a:buClr>
                <a:schemeClr val="bg2">
                  <a:lumMod val="10000"/>
                </a:schemeClr>
              </a:buClr>
              <a:buSzPct val="125000"/>
              <a:buFont typeface="Arial" panose="020B0604020202020204" pitchFamily="34" charset="0"/>
              <a:buNone/>
            </a:pPr>
            <a:endParaRPr lang="en-US" sz="1000" b="0" i="0" kern="1200" dirty="0">
              <a:solidFill>
                <a:schemeClr val="tx1"/>
              </a:solidFill>
              <a:effectLst/>
              <a:latin typeface="Calibri" panose="020F0502020204030204" pitchFamily="34" charset="0"/>
            </a:endParaRPr>
          </a:p>
          <a:p>
            <a:pPr marL="0" lvl="1" indent="0">
              <a:lnSpc>
                <a:spcPct val="90000"/>
              </a:lnSpc>
              <a:spcBef>
                <a:spcPts val="2400"/>
              </a:spcBef>
              <a:buClr>
                <a:schemeClr val="bg2">
                  <a:lumMod val="10000"/>
                </a:schemeClr>
              </a:buClr>
              <a:buSzPct val="125000"/>
              <a:buFont typeface="Arial" panose="020B0604020202020204" pitchFamily="34" charset="0"/>
              <a:buNone/>
            </a:pPr>
            <a:r>
              <a:rPr lang="en-US" sz="1000" b="0" i="0" kern="1200" dirty="0">
                <a:solidFill>
                  <a:schemeClr val="tx1"/>
                </a:solidFill>
                <a:effectLst/>
                <a:latin typeface="Calibri" panose="020F0502020204030204" pitchFamily="34" charset="0"/>
              </a:rPr>
              <a:t>AWS Lambda lets you run code without provisioning or managing servers. AWS Lambda runs your code on a high-availability compute infrastructure. It performs all of the administration of the compute resources, including server and operating system maintenance, capacity provisioning, automatic scaling, code monitoring, and logging. You only need to  supply your code in one of the languages that AWS Lambda supports, which includes Node.js, Java, Python, C# or .NET Core, and Go. </a:t>
            </a:r>
          </a:p>
          <a:p>
            <a:pPr marL="0" lvl="1" indent="0">
              <a:lnSpc>
                <a:spcPct val="90000"/>
              </a:lnSpc>
              <a:spcBef>
                <a:spcPts val="2400"/>
              </a:spcBef>
              <a:buClr>
                <a:schemeClr val="bg2">
                  <a:lumMod val="10000"/>
                </a:schemeClr>
              </a:buClr>
              <a:buSzPct val="125000"/>
              <a:buFont typeface="Arial" panose="020B0604020202020204" pitchFamily="34" charset="0"/>
              <a:buNone/>
            </a:pPr>
            <a:endParaRPr lang="en-US" sz="1000" b="0" i="0" kern="1200" dirty="0">
              <a:solidFill>
                <a:schemeClr val="tx1"/>
              </a:solidFill>
              <a:effectLst/>
              <a:latin typeface="Calibri" panose="020F0502020204030204" pitchFamily="34" charset="0"/>
            </a:endParaRPr>
          </a:p>
          <a:p>
            <a:pPr marL="0" lvl="1" indent="0">
              <a:lnSpc>
                <a:spcPct val="90000"/>
              </a:lnSpc>
              <a:spcBef>
                <a:spcPts val="2400"/>
              </a:spcBef>
              <a:buClr>
                <a:schemeClr val="bg2">
                  <a:lumMod val="10000"/>
                </a:schemeClr>
              </a:buClr>
              <a:buSzPct val="125000"/>
              <a:buFont typeface="Arial" panose="020B0604020202020204" pitchFamily="34" charset="0"/>
              <a:buNone/>
            </a:pPr>
            <a:r>
              <a:rPr lang="en-US" sz="1000" b="0" i="0" kern="1200" dirty="0">
                <a:solidFill>
                  <a:schemeClr val="tx1"/>
                </a:solidFill>
                <a:effectLst/>
                <a:latin typeface="Calibri" panose="020F0502020204030204" pitchFamily="34" charset="0"/>
              </a:rPr>
              <a:t>For a list of the current supported runtime versions for AWS Lambda, go to the product documentation page for the Lambda execution environment.</a:t>
            </a: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latin typeface="Calibri" panose="020F0502020204030204" pitchFamily="34" charset="0"/>
                <a:hlinkClick r:id="rId3"/>
              </a:rPr>
              <a:t>https://docs.aws.amazon.com/lambda/latest/dg/current-supported-versions.html</a:t>
            </a:r>
            <a:endParaRPr lang="en-US" sz="1000" b="0" i="0"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2455189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a:latin typeface="Calibri" panose="020F0502020204030204" pitchFamily="34" charset="0"/>
              </a:rPr>
              <a:t>AWS Lambda handles:</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Servers</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Capacity needs</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Deployment</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Scaling and fault tolerance</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OS or language updates</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Metrics and logging</a:t>
            </a:r>
          </a:p>
          <a:p>
            <a:pPr marL="0" indent="0">
              <a:buNone/>
            </a:pPr>
            <a:endParaRPr lang="en-US" sz="1000" dirty="0">
              <a:latin typeface="Calibri" panose="020F0502020204030204" pitchFamily="34" charset="0"/>
            </a:endParaRPr>
          </a:p>
          <a:p>
            <a:pPr marL="0" indent="0">
              <a:buNone/>
            </a:pPr>
            <a:r>
              <a:rPr lang="en-US" sz="1000" dirty="0">
                <a:latin typeface="Calibri" panose="020F0502020204030204" pitchFamily="34" charset="0"/>
              </a:rPr>
              <a:t>AWS Lambda enables you to:</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Bring your own code, even native libraries. </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Run code in parallel.</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Create </a:t>
            </a:r>
            <a:r>
              <a:rPr lang="en-US" sz="1000" dirty="0" err="1">
                <a:latin typeface="Calibri" panose="020F0502020204030204" pitchFamily="34" charset="0"/>
              </a:rPr>
              <a:t>backends</a:t>
            </a:r>
            <a:r>
              <a:rPr lang="en-US" sz="1000" dirty="0">
                <a:latin typeface="Calibri" panose="020F0502020204030204" pitchFamily="34" charset="0"/>
              </a:rPr>
              <a:t>, event handlers, and data processing systems.</a:t>
            </a:r>
          </a:p>
          <a:p>
            <a:pPr marL="0" indent="0">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never pay for idling resources!</a:t>
            </a:r>
          </a:p>
          <a:p>
            <a:pPr marL="457200" lvl="1" indent="-457200">
              <a:spcBef>
                <a:spcPts val="2400"/>
              </a:spcBef>
              <a:buFont typeface="Arial" panose="020B0604020202020204" pitchFamily="34" charset="0"/>
              <a:buChar char="•"/>
            </a:pP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3115363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Scaling events can trigger AWS Lambda functions. In addition, code that you run in AWS Lambda has access to the AWS API, and can be granted permissions via AWS IAM roles.</a:t>
            </a:r>
          </a:p>
          <a:p>
            <a:endParaRPr lang="en-US" sz="1000" dirty="0">
              <a:latin typeface="Calibri" panose="020F0502020204030204" pitchFamily="34" charset="0"/>
            </a:endParaRPr>
          </a:p>
          <a:p>
            <a:r>
              <a:rPr lang="en-US" sz="1000" dirty="0">
                <a:latin typeface="Calibri" panose="020F0502020204030204" pitchFamily="34" charset="0"/>
              </a:rPr>
              <a:t>This means you can use a Lambda function to automatically make API calls to other AWS services when scaling happens.</a:t>
            </a:r>
          </a:p>
          <a:p>
            <a:endParaRPr lang="en-US" sz="1000" dirty="0">
              <a:latin typeface="Calibri" panose="020F0502020204030204" pitchFamily="34" charset="0"/>
            </a:endParaRPr>
          </a:p>
          <a:p>
            <a:r>
              <a:rPr lang="en-US" sz="1000" dirty="0">
                <a:latin typeface="Calibri" panose="020F0502020204030204" pitchFamily="34" charset="0"/>
              </a:rPr>
              <a:t>Compatible AWS SDKs include Node.js, Java, Python, C# or .NET Core, and Go.</a:t>
            </a:r>
          </a:p>
          <a:p>
            <a:endParaRPr lang="en-US" dirty="0"/>
          </a:p>
        </p:txBody>
      </p:sp>
    </p:spTree>
    <p:extLst>
      <p:ext uri="{BB962C8B-B14F-4D97-AF65-F5344CB8AC3E}">
        <p14:creationId xmlns:p14="http://schemas.microsoft.com/office/powerpoint/2010/main" val="1912416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600"/>
              </a:spcBef>
              <a:buNone/>
            </a:pPr>
            <a:r>
              <a:rPr lang="en-US" sz="1000" dirty="0">
                <a:latin typeface="Calibri" panose="020F0502020204030204" pitchFamily="34" charset="0"/>
              </a:rPr>
              <a:t>How can AWS Lambda be used with scaling? </a:t>
            </a:r>
          </a:p>
          <a:p>
            <a:pPr marL="0" indent="0">
              <a:spcBef>
                <a:spcPts val="1600"/>
              </a:spcBef>
              <a:buNone/>
            </a:pPr>
            <a:r>
              <a:rPr lang="en-US" sz="1000" dirty="0">
                <a:latin typeface="Calibri" panose="020F0502020204030204" pitchFamily="34" charset="0"/>
              </a:rPr>
              <a:t>Examples of scaling-related operations you could perform with AWS Lambda include:</a:t>
            </a:r>
          </a:p>
          <a:p>
            <a:pPr marL="0" indent="0">
              <a:spcBef>
                <a:spcPts val="1600"/>
              </a:spcBef>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Scaling container-based instances, such as Docker, Amazon Elastic Container Service, etc..</a:t>
            </a:r>
          </a:p>
          <a:p>
            <a:pPr marL="0" indent="0">
              <a:spcBef>
                <a:spcPts val="1600"/>
              </a:spcBef>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Scaling more intelligently by using functions, such as analyzing a stream of performance data that looks for patterns instead of events.</a:t>
            </a:r>
          </a:p>
          <a:p>
            <a:pPr marL="0" indent="0">
              <a:spcBef>
                <a:spcPts val="1600"/>
              </a:spcBef>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Replacing some Amazon EC2 instances with Lambda functions where it’s appropriate because Lambda can scale automatically.</a:t>
            </a:r>
          </a:p>
          <a:p>
            <a:endParaRPr lang="en-US" dirty="0"/>
          </a:p>
        </p:txBody>
      </p:sp>
    </p:spTree>
    <p:extLst>
      <p:ext uri="{BB962C8B-B14F-4D97-AF65-F5344CB8AC3E}">
        <p14:creationId xmlns:p14="http://schemas.microsoft.com/office/powerpoint/2010/main" val="256715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review, we: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Explored the best practice of scaling, and when it is appropriate to use scaling.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Reviewed the benefits of automatic scaling.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described data store AWS Lambda and Event-Driven Scaling</a:t>
            </a:r>
          </a:p>
          <a:p>
            <a:endParaRPr lang="en-US" sz="1000">
              <a:latin typeface="Calibri" panose="020F0502020204030204" pitchFamily="34" charset="0"/>
            </a:endParaRPr>
          </a:p>
          <a:p>
            <a:r>
              <a:rPr lang="en-US" sz="1000">
                <a:latin typeface="Calibri" panose="020F0502020204030204" pitchFamily="34" charset="0"/>
              </a:rPr>
              <a:t>To </a:t>
            </a:r>
            <a:r>
              <a:rPr lang="en-US" sz="1000" dirty="0">
                <a:latin typeface="Calibri" panose="020F0502020204030204" pitchFamily="34" charset="0"/>
              </a:rPr>
              <a:t>finish this module, please complete the lab and the corresponding knowledge assessment.</a:t>
            </a:r>
          </a:p>
          <a:p>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56</a:t>
            </a:fld>
            <a:endParaRPr lang="en-US" dirty="0"/>
          </a:p>
        </p:txBody>
      </p:sp>
    </p:spTree>
    <p:extLst>
      <p:ext uri="{BB962C8B-B14F-4D97-AF65-F5344CB8AC3E}">
        <p14:creationId xmlns:p14="http://schemas.microsoft.com/office/powerpoint/2010/main" val="669857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it’s time for a lab that uses Auto Scaling with AWS Lambda. This lab will take approximately 30 minutes. </a:t>
            </a:r>
          </a:p>
        </p:txBody>
      </p:sp>
    </p:spTree>
    <p:extLst>
      <p:ext uri="{BB962C8B-B14F-4D97-AF65-F5344CB8AC3E}">
        <p14:creationId xmlns:p14="http://schemas.microsoft.com/office/powerpoint/2010/main" val="2467085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this lab, you will add an AWS Lambda function to an Auto Scaling group. This function will automatically tag and create a snapshot of any new instances launched into the group.</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The services that you will use include Amazon SNS, Auto Scaling, AWS Lambda, IAM, an Amazon EBS snapshot, and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a:t>
            </a:r>
          </a:p>
        </p:txBody>
      </p:sp>
    </p:spTree>
    <p:extLst>
      <p:ext uri="{BB962C8B-B14F-4D97-AF65-F5344CB8AC3E}">
        <p14:creationId xmlns:p14="http://schemas.microsoft.com/office/powerpoint/2010/main" val="822628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200"/>
              </a:spcBef>
              <a:spcAft>
                <a:spcPts val="2133"/>
              </a:spcAft>
              <a:buNone/>
            </a:pPr>
            <a:r>
              <a:rPr lang="en-US" sz="1000" dirty="0">
                <a:latin typeface="Calibri" panose="020F0502020204030204" pitchFamily="34" charset="0"/>
              </a:rPr>
              <a:t>First, create an </a:t>
            </a:r>
            <a:r>
              <a:rPr lang="en-US" sz="1000" b="1" dirty="0">
                <a:latin typeface="Calibri" panose="020F0502020204030204" pitchFamily="34" charset="0"/>
              </a:rPr>
              <a:t>Amazon SNS </a:t>
            </a:r>
            <a:r>
              <a:rPr lang="en-US" sz="1000" dirty="0">
                <a:latin typeface="Calibri" panose="020F0502020204030204" pitchFamily="34" charset="0"/>
              </a:rPr>
              <a:t>topic.</a:t>
            </a:r>
          </a:p>
          <a:p>
            <a:pPr marL="0" indent="0">
              <a:spcBef>
                <a:spcPts val="1200"/>
              </a:spcBef>
              <a:spcAft>
                <a:spcPts val="2133"/>
              </a:spcAft>
              <a:buNone/>
            </a:pPr>
            <a:r>
              <a:rPr lang="en-US" sz="1000" dirty="0">
                <a:latin typeface="Calibri" panose="020F0502020204030204" pitchFamily="34" charset="0"/>
              </a:rPr>
              <a:t>Next, configure </a:t>
            </a:r>
            <a:r>
              <a:rPr lang="en-US" sz="1000" b="1" dirty="0">
                <a:latin typeface="Calibri" panose="020F0502020204030204" pitchFamily="34" charset="0"/>
              </a:rPr>
              <a:t>Auto Scaling </a:t>
            </a:r>
            <a:r>
              <a:rPr lang="en-US" sz="1000" dirty="0">
                <a:latin typeface="Calibri" panose="020F0502020204030204" pitchFamily="34" charset="0"/>
              </a:rPr>
              <a:t>to send events.</a:t>
            </a:r>
          </a:p>
          <a:p>
            <a:pPr marL="0" indent="0">
              <a:spcBef>
                <a:spcPts val="1200"/>
              </a:spcBef>
              <a:spcAft>
                <a:spcPts val="2133"/>
              </a:spcAft>
              <a:buNone/>
            </a:pPr>
            <a:r>
              <a:rPr lang="en-US" sz="1000" dirty="0">
                <a:latin typeface="Calibri" panose="020F0502020204030204" pitchFamily="34" charset="0"/>
              </a:rPr>
              <a:t>Next, create an </a:t>
            </a:r>
            <a:r>
              <a:rPr lang="en-US" sz="1000" b="1" dirty="0">
                <a:latin typeface="Calibri" panose="020F0502020204030204" pitchFamily="34" charset="0"/>
              </a:rPr>
              <a:t>IAM Role </a:t>
            </a:r>
            <a:r>
              <a:rPr lang="en-US" sz="1000" dirty="0">
                <a:latin typeface="Calibri" panose="020F0502020204030204" pitchFamily="34" charset="0"/>
              </a:rPr>
              <a:t>for the AWS Lambda function.</a:t>
            </a:r>
          </a:p>
          <a:p>
            <a:pPr marL="0" indent="0">
              <a:spcBef>
                <a:spcPts val="1200"/>
              </a:spcBef>
              <a:spcAft>
                <a:spcPts val="2133"/>
              </a:spcAft>
              <a:buNone/>
            </a:pPr>
            <a:r>
              <a:rPr lang="en-US" sz="1000" dirty="0">
                <a:latin typeface="Calibri" panose="020F0502020204030204" pitchFamily="34" charset="0"/>
              </a:rPr>
              <a:t>Create an </a:t>
            </a:r>
            <a:r>
              <a:rPr lang="en-US" sz="1000" b="1" dirty="0">
                <a:latin typeface="Calibri" panose="020F0502020204030204" pitchFamily="34" charset="0"/>
              </a:rPr>
              <a:t>AWS Lambda</a:t>
            </a:r>
            <a:r>
              <a:rPr lang="en-US" sz="1000" dirty="0">
                <a:latin typeface="Calibri" panose="020F0502020204030204" pitchFamily="34" charset="0"/>
              </a:rPr>
              <a:t> function.</a:t>
            </a:r>
          </a:p>
          <a:p>
            <a:pPr marL="0" indent="0">
              <a:spcBef>
                <a:spcPts val="1200"/>
              </a:spcBef>
              <a:spcAft>
                <a:spcPts val="2133"/>
              </a:spcAft>
              <a:buNone/>
            </a:pPr>
            <a:r>
              <a:rPr lang="en-US" sz="1000" dirty="0">
                <a:latin typeface="Calibri" panose="020F0502020204030204" pitchFamily="34" charset="0"/>
              </a:rPr>
              <a:t>Trigger Auto Scaling to scale out.</a:t>
            </a:r>
          </a:p>
          <a:p>
            <a:pPr marL="0" indent="0">
              <a:spcBef>
                <a:spcPts val="1200"/>
              </a:spcBef>
              <a:spcAft>
                <a:spcPts val="2133"/>
              </a:spcAft>
              <a:buNone/>
            </a:pPr>
            <a:r>
              <a:rPr lang="en-US" sz="1000" dirty="0">
                <a:latin typeface="Calibri" panose="020F0502020204030204" pitchFamily="34" charset="0"/>
              </a:rPr>
              <a:t>And finally, test the result.</a:t>
            </a:r>
          </a:p>
        </p:txBody>
      </p:sp>
    </p:spTree>
    <p:extLst>
      <p:ext uri="{BB962C8B-B14F-4D97-AF65-F5344CB8AC3E}">
        <p14:creationId xmlns:p14="http://schemas.microsoft.com/office/powerpoint/2010/main" val="29710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000" kern="1200" dirty="0">
                <a:solidFill>
                  <a:schemeClr val="tx1"/>
                </a:solidFill>
                <a:effectLst/>
                <a:latin typeface="Calibri" panose="020F0502020204030204" pitchFamily="34" charset="0"/>
                <a:cs typeface="Arial" panose="020B0604020202020204" pitchFamily="34" charset="0"/>
              </a:rPr>
              <a:t>As a best practice of enabling scalability, you can anticipate your needs and have more capacity available before it's too late.</a:t>
            </a:r>
          </a:p>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000" kern="1200" dirty="0">
                <a:solidFill>
                  <a:schemeClr val="tx1"/>
                </a:solidFill>
                <a:effectLst/>
                <a:latin typeface="Calibri" panose="020F0502020204030204" pitchFamily="34" charset="0"/>
                <a:cs typeface="Arial" panose="020B0604020202020204" pitchFamily="34" charset="0"/>
              </a:rPr>
              <a:t>A monitoring solution—such as Amazon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—detects that the total load across the fleet of servers has reached a specified threshold of load and sends an alarm. These notices can include "Stayed above 60% CPU utilization for longer than 5 minutes," or anything related to the use of resources. With </a:t>
            </a:r>
            <a:r>
              <a:rPr lang="en-US" sz="1000" kern="1200" dirty="0" err="1">
                <a:solidFill>
                  <a:schemeClr val="tx1"/>
                </a:solidFill>
                <a:effectLst/>
                <a:latin typeface="Calibri" panose="020F0502020204030204" pitchFamily="34" charset="0"/>
                <a:cs typeface="Arial" panose="020B0604020202020204" pitchFamily="34" charset="0"/>
              </a:rPr>
              <a:t>CloudWatch</a:t>
            </a:r>
            <a:r>
              <a:rPr lang="en-US" sz="1000" kern="1200" dirty="0">
                <a:solidFill>
                  <a:schemeClr val="tx1"/>
                </a:solidFill>
                <a:effectLst/>
                <a:latin typeface="Calibri" panose="020F0502020204030204" pitchFamily="34" charset="0"/>
                <a:cs typeface="Arial" panose="020B0604020202020204" pitchFamily="34" charset="0"/>
              </a:rPr>
              <a:t>, you can even design custom metrics based around your specific application, which can trigger scaling in whatever way you need.</a:t>
            </a:r>
          </a:p>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 typeface="+mj-lt"/>
              <a:buNone/>
              <a:tabLst/>
              <a:defRPr/>
            </a:pPr>
            <a:r>
              <a:rPr lang="en-US" sz="1000" kern="1200" dirty="0">
                <a:solidFill>
                  <a:schemeClr val="tx1"/>
                </a:solidFill>
                <a:effectLst/>
                <a:latin typeface="Calibri" panose="020F0502020204030204" pitchFamily="34" charset="0"/>
                <a:cs typeface="Arial" panose="020B0604020202020204" pitchFamily="34" charset="0"/>
              </a:rPr>
              <a:t>When that alarm is triggered, Amazon Elastic Compute Cloud—or Amazon EC2—Auto Scaling immediately launches a new instance.</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000" kern="1200" dirty="0">
                <a:solidFill>
                  <a:schemeClr val="tx1"/>
                </a:solidFill>
                <a:effectLst/>
                <a:latin typeface="Calibri" panose="020F0502020204030204" pitchFamily="34" charset="0"/>
                <a:cs typeface="Arial" panose="020B0604020202020204" pitchFamily="34" charset="0"/>
              </a:rPr>
              <a:t>That instance is then ready before capacity is reached, which provides a seamless experience for users because they do not see a service interruption, and creates a better customer experience.</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000" kern="1200" dirty="0">
                <a:solidFill>
                  <a:schemeClr val="tx1"/>
                </a:solidFill>
                <a:effectLst/>
                <a:latin typeface="Calibri" panose="020F0502020204030204" pitchFamily="34" charset="0"/>
                <a:cs typeface="Arial" panose="020B0604020202020204" pitchFamily="34" charset="0"/>
              </a:rPr>
              <a:t>Ideally, you should also design this system to scale down after demand drops again, so that you're not running instances that you no longer need.</a:t>
            </a:r>
          </a:p>
          <a:p>
            <a:pPr marL="0" marR="0" indent="0" algn="l" defTabSz="457200" rtl="0" eaLnBrk="1" fontAlgn="auto" latinLnBrk="0" hangingPunct="1">
              <a:lnSpc>
                <a:spcPct val="100000"/>
              </a:lnSpc>
              <a:spcBef>
                <a:spcPts val="0"/>
              </a:spcBef>
              <a:spcAft>
                <a:spcPts val="0"/>
              </a:spcAft>
              <a:buClrTx/>
              <a:buSzTx/>
              <a:buFont typeface="+mj-lt"/>
              <a:buNone/>
              <a:tabLst/>
              <a:defRPr/>
            </a:pPr>
            <a:endParaRPr lang="en-US"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2376582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slide shows the final product for this lab. </a:t>
            </a:r>
          </a:p>
        </p:txBody>
      </p:sp>
    </p:spTree>
    <p:extLst>
      <p:ext uri="{BB962C8B-B14F-4D97-AF65-F5344CB8AC3E}">
        <p14:creationId xmlns:p14="http://schemas.microsoft.com/office/powerpoint/2010/main" val="3573298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Now that we have a better understanding high availability, let’s take look at ways to automate the infrastructure.</a:t>
            </a:r>
          </a:p>
        </p:txBody>
      </p:sp>
      <p:sp>
        <p:nvSpPr>
          <p:cNvPr id="4" name="Slide Number Placeholder 3"/>
          <p:cNvSpPr>
            <a:spLocks noGrp="1"/>
          </p:cNvSpPr>
          <p:nvPr>
            <p:ph type="sldNum" sz="quarter" idx="10"/>
          </p:nvPr>
        </p:nvSpPr>
        <p:spPr/>
        <p:txBody>
          <a:bodyPr/>
          <a:lstStyle/>
          <a:p>
            <a:fld id="{FE092397-0699-5249-96BB-FDA4CA85BF35}" type="slidenum">
              <a:rPr lang="en-US" smtClean="0"/>
              <a:t>61</a:t>
            </a:fld>
            <a:endParaRPr lang="en-US" dirty="0"/>
          </a:p>
        </p:txBody>
      </p:sp>
    </p:spTree>
    <p:extLst>
      <p:ext uri="{BB962C8B-B14F-4D97-AF65-F5344CB8AC3E}">
        <p14:creationId xmlns:p14="http://schemas.microsoft.com/office/powerpoint/2010/main" val="30869656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 You can now exit this module. </a:t>
            </a:r>
          </a:p>
        </p:txBody>
      </p:sp>
    </p:spTree>
    <p:extLst>
      <p:ext uri="{BB962C8B-B14F-4D97-AF65-F5344CB8AC3E}">
        <p14:creationId xmlns:p14="http://schemas.microsoft.com/office/powerpoint/2010/main" val="184657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baseline="0" dirty="0">
                <a:latin typeface="Calibri" panose="020F0502020204030204" pitchFamily="34" charset="0"/>
              </a:rPr>
              <a:t>Now, let’s discuss vertical scaling versus horizontal scaling. </a:t>
            </a:r>
          </a:p>
          <a:p>
            <a:endParaRPr lang="en-US" sz="1000" b="0" baseline="0" dirty="0">
              <a:latin typeface="Calibri" panose="020F0502020204030204" pitchFamily="34" charset="0"/>
            </a:endParaRPr>
          </a:p>
          <a:p>
            <a:r>
              <a:rPr lang="en-US" sz="1000" b="0" baseline="0" dirty="0">
                <a:latin typeface="Calibri" panose="020F0502020204030204" pitchFamily="34" charset="0"/>
              </a:rPr>
              <a:t>Scaling up—or vertical scaling–refers to using a  more powerful piece of hardware. Vertical scaling changes the specifications of instances, such as adding memory and central processing units, or CPUs, as the workload increases. Eventually, this process will reach the limit . Also, there are some performance concerns. For example, if you run Java applications, more memory—or more memory for the Java heap—means that it takes longer for garbage collection to run. It can introduce a longer pause time. Another point to consider is that vertical scaling might require the server to be rebooted.</a:t>
            </a:r>
          </a:p>
          <a:p>
            <a:endParaRPr lang="en-US" sz="1000" b="0" baseline="0" dirty="0">
              <a:latin typeface="Calibri" panose="020F0502020204030204" pitchFamily="34" charset="0"/>
            </a:endParaRPr>
          </a:p>
          <a:p>
            <a:r>
              <a:rPr lang="en-US" sz="1000" b="0" baseline="0" dirty="0">
                <a:latin typeface="Calibri" panose="020F0502020204030204" pitchFamily="34" charset="0"/>
              </a:rPr>
              <a:t>Horizontal scaling is virtually limitless. You can quickly scale in and out by changing the number of instances. Horizontal scaling is a good solution to handle a growing workload. However, if you're going to rely on horizontal scaling, it’s important to design your application so that it can fully take advantage of it.</a:t>
            </a:r>
          </a:p>
          <a:p>
            <a:endParaRPr lang="en-US" b="0" baseline="0" dirty="0"/>
          </a:p>
        </p:txBody>
      </p:sp>
    </p:spTree>
    <p:extLst>
      <p:ext uri="{BB962C8B-B14F-4D97-AF65-F5344CB8AC3E}">
        <p14:creationId xmlns:p14="http://schemas.microsoft.com/office/powerpoint/2010/main" val="2455414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do you know if scaling is needed? </a:t>
            </a:r>
          </a:p>
        </p:txBody>
      </p:sp>
    </p:spTree>
    <p:extLst>
      <p:ext uri="{BB962C8B-B14F-4D97-AF65-F5344CB8AC3E}">
        <p14:creationId xmlns:p14="http://schemas.microsoft.com/office/powerpoint/2010/main" val="2018889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457200">
              <a:spcBef>
                <a:spcPts val="1800"/>
              </a:spcBef>
            </a:pPr>
            <a:r>
              <a:rPr lang="en-US" sz="1000" dirty="0">
                <a:latin typeface="Calibri" panose="020F0502020204030204" pitchFamily="34" charset="0"/>
              </a:rPr>
              <a:t>You don’t want to fly blindly without instrumentation. </a:t>
            </a:r>
          </a:p>
          <a:p>
            <a:pPr marL="457200" lvl="1" indent="-457200">
              <a:spcBef>
                <a:spcPts val="1800"/>
              </a:spcBef>
            </a:pPr>
            <a:endParaRPr lang="en-US" sz="1000" dirty="0">
              <a:latin typeface="Calibri" panose="020F0502020204030204" pitchFamily="34" charset="0"/>
            </a:endParaRPr>
          </a:p>
          <a:p>
            <a:pPr marL="457200" lvl="1" indent="-457200">
              <a:spcBef>
                <a:spcPts val="1800"/>
              </a:spcBef>
            </a:pPr>
            <a:r>
              <a:rPr lang="en-US" sz="1000" dirty="0">
                <a:latin typeface="Calibri" panose="020F0502020204030204" pitchFamily="34" charset="0"/>
              </a:rPr>
              <a:t>To use AWS in an efficient way, you need insight into your AWS resources. For example:</a:t>
            </a:r>
          </a:p>
          <a:p>
            <a:pPr marL="457200" lvl="1" indent="-457200">
              <a:spcBef>
                <a:spcPts val="1800"/>
              </a:spcBef>
            </a:pPr>
            <a:r>
              <a:rPr lang="en-US" sz="1000" dirty="0">
                <a:latin typeface="Calibri" panose="020F0502020204030204" pitchFamily="34" charset="0"/>
              </a:rPr>
              <a:t>•	How much of your infrastructure is actually being used?</a:t>
            </a:r>
          </a:p>
          <a:p>
            <a:pPr marL="457200" lvl="1" indent="-457200">
              <a:spcBef>
                <a:spcPts val="1800"/>
              </a:spcBef>
            </a:pPr>
            <a:r>
              <a:rPr lang="en-US" sz="1000" dirty="0">
                <a:latin typeface="Calibri" panose="020F0502020204030204" pitchFamily="34" charset="0"/>
              </a:rPr>
              <a:t>•	Is your application's performance or availability being affected by a lack of sufficient capacity?</a:t>
            </a:r>
          </a:p>
          <a:p>
            <a:pPr marL="457200" lvl="1" indent="-457200">
              <a:spcBef>
                <a:spcPts val="1800"/>
              </a:spcBef>
            </a:pPr>
            <a:endParaRPr lang="en-US" sz="1000" dirty="0">
              <a:latin typeface="Calibri" panose="020F0502020204030204" pitchFamily="34" charset="0"/>
            </a:endParaRPr>
          </a:p>
          <a:p>
            <a:pPr marL="457200" lvl="1" indent="-457200">
              <a:spcBef>
                <a:spcPts val="1800"/>
              </a:spcBef>
            </a:pPr>
            <a:r>
              <a:rPr lang="en-US" sz="1000" dirty="0">
                <a:latin typeface="Calibri" panose="020F0502020204030204" pitchFamily="34" charset="0"/>
              </a:rPr>
              <a:t>How do you capture this information?</a:t>
            </a:r>
          </a:p>
          <a:p>
            <a:pPr marL="457200" lvl="1" indent="-457200">
              <a:spcBef>
                <a:spcPts val="1800"/>
              </a:spcBef>
            </a:pPr>
            <a:r>
              <a:rPr lang="en-US" sz="1000" dirty="0">
                <a:latin typeface="Calibri" panose="020F0502020204030204" pitchFamily="34" charset="0"/>
              </a:rPr>
              <a:t>You could capture this information to understand how your environment operates. </a:t>
            </a:r>
          </a:p>
          <a:p>
            <a:pPr marL="457200" lvl="1" indent="-457200">
              <a:spcBef>
                <a:spcPts val="1800"/>
              </a:spcBef>
            </a:pPr>
            <a:r>
              <a:rPr lang="en-US" sz="1000" dirty="0">
                <a:latin typeface="Calibri" panose="020F0502020204030204" pitchFamily="34" charset="0"/>
              </a:rPr>
              <a:t>This information can also help you recognize when you need to start scaling out, which can prevent catastrophic events from happening within your infrastructure. </a:t>
            </a:r>
          </a:p>
          <a:p>
            <a:pPr marL="457200" lvl="1" indent="-457200">
              <a:spcBef>
                <a:spcPts val="1800"/>
              </a:spcBef>
            </a:pPr>
            <a:r>
              <a:rPr lang="en-US" sz="1000" dirty="0">
                <a:latin typeface="Calibri" panose="020F0502020204030204" pitchFamily="34" charset="0"/>
              </a:rPr>
              <a:t> </a:t>
            </a:r>
          </a:p>
          <a:p>
            <a:pPr marL="457200" lvl="1" indent="-457200">
              <a:spcBef>
                <a:spcPts val="1800"/>
              </a:spcBef>
            </a:pPr>
            <a:endParaRPr lang="en-US" sz="1000" dirty="0">
              <a:latin typeface="Calibri" panose="020F0502020204030204" pitchFamily="34" charset="0"/>
            </a:endParaRPr>
          </a:p>
          <a:p>
            <a:pPr marL="457200" lvl="1" indent="-457200">
              <a:spcBef>
                <a:spcPts val="1800"/>
              </a:spcBef>
            </a:pPr>
            <a:endParaRPr lang="en-US" dirty="0"/>
          </a:p>
        </p:txBody>
      </p:sp>
    </p:spTree>
    <p:extLst>
      <p:ext uri="{BB962C8B-B14F-4D97-AF65-F5344CB8AC3E}">
        <p14:creationId xmlns:p14="http://schemas.microsoft.com/office/powerpoint/2010/main" val="180895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2.bin"/><Relationship Id="rId4"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126" name="Image" r:id="rId3" imgW="12600" imgH="9142560" progId="Photoshop.Image.17">
                  <p:embed/>
                </p:oleObj>
              </mc:Choice>
              <mc:Fallback>
                <p:oleObj name="Image" r:id="rId3" imgW="12600" imgH="9142560" progId="Photoshop.Image.17">
                  <p:embed/>
                  <p:pic>
                    <p:nvPicPr>
                      <p:cNvPr id="0" name=""/>
                      <p:cNvPicPr/>
                      <p:nvPr/>
                    </p:nvPicPr>
                    <p:blipFill>
                      <a:blip r:embed="rId4"/>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127" name="Image" r:id="rId5" imgW="12600" imgH="9142560" progId="Photoshop.Image.17">
                  <p:embed/>
                </p:oleObj>
              </mc:Choice>
              <mc:Fallback>
                <p:oleObj name="Image" r:id="rId5" imgW="12600" imgH="9142560" progId="Photoshop.Image.17">
                  <p:embed/>
                  <p:pic>
                    <p:nvPicPr>
                      <p:cNvPr id="0" name=""/>
                      <p:cNvPicPr/>
                      <p:nvPr/>
                    </p:nvPicPr>
                    <p:blipFill>
                      <a:blip r:embed="rId4"/>
                      <a:stretch>
                        <a:fillRect/>
                      </a:stretch>
                    </p:blipFill>
                    <p:spPr>
                      <a:xfrm>
                        <a:off x="12186206" y="0"/>
                        <a:ext cx="9525" cy="685800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CE4BD9E2-F482-B141-8AA6-D6F71CCA0BD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8EA73C-39DE-2543-B5A6-4E4B83AD70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44A778-534D-4F4D-B5AF-575316B47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DC318E-E7BD-E84E-A63D-4BBE624425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56027AF-A1CD-5B40-8154-BEA971B494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549"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7.png"/><Relationship Id="rId4" Type="http://schemas.openxmlformats.org/officeDocument/2006/relationships/hyperlink" Target="https://docs.aws.amazon.com/AmazonCloudWatch/latest/monitoring/Install-CloudWatch-Agent.html"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4.xml"/><Relationship Id="rId7" Type="http://schemas.openxmlformats.org/officeDocument/2006/relationships/hyperlink" Target="http://en.clouddesignpattern.org/index.php/CDP:Monitoring_Integration_Pattern" TargetMode="Externa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notesSlide" Target="../notesSlides/notesSlide15.xml"/><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30.png"/><Relationship Id="rId11" Type="http://schemas.openxmlformats.org/officeDocument/2006/relationships/hyperlink" Target="http://docs.aws.amazon.com/AmazonCloudWatch/latest/DeveloperGuide/WhatIsCloudWatchLogs.html" TargetMode="External"/><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emf"/><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43.png"/><Relationship Id="rId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42.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3.xml"/><Relationship Id="rId7"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25.png"/><Relationship Id="rId5" Type="http://schemas.openxmlformats.org/officeDocument/2006/relationships/image" Target="../media/image42.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25.png"/><Relationship Id="rId5" Type="http://schemas.openxmlformats.org/officeDocument/2006/relationships/image" Target="../media/image45.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51.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5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5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51.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51.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51.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17.png"/><Relationship Id="rId4" Type="http://schemas.openxmlformats.org/officeDocument/2006/relationships/hyperlink" Target="http://docs.aws.amazon.com/AutoScaling/latest/DeveloperGuide/lifecycle-hooks.html"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7.xml"/><Relationship Id="rId7"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25.png"/><Relationship Id="rId4" Type="http://schemas.openxmlformats.org/officeDocument/2006/relationships/image" Target="../media/image48.emf"/><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38.xml"/><Relationship Id="rId7"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emf"/><Relationship Id="rId10" Type="http://schemas.openxmlformats.org/officeDocument/2006/relationships/image" Target="../media/image25.png"/><Relationship Id="rId4" Type="http://schemas.openxmlformats.org/officeDocument/2006/relationships/image" Target="../media/image48.emf"/><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17.png"/><Relationship Id="rId4" Type="http://schemas.openxmlformats.org/officeDocument/2006/relationships/hyperlink" Target="http://docs.aws.amazon.com/AWSEC2/latest/UserGuide/ec2-instance-recover.html"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44.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hyperlink" Target="http://en.clouddesignpattern.org/index.php/CDP:Sharding_Write_Pattern" TargetMode="External"/><Relationship Id="rId5" Type="http://schemas.openxmlformats.org/officeDocument/2006/relationships/image" Target="../media/image8.png"/><Relationship Id="rId4" Type="http://schemas.openxmlformats.org/officeDocument/2006/relationships/image" Target="../media/image58.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17.png"/><Relationship Id="rId4" Type="http://schemas.openxmlformats.org/officeDocument/2006/relationships/hyperlink" Target="http://docs.aws.amazon.com/AmazonRDS/latest/UserGuide/USER_ReadRepl.html#USER_ReadRepl.PostgreSQL"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17.png"/><Relationship Id="rId5" Type="http://schemas.openxmlformats.org/officeDocument/2006/relationships/hyperlink" Target="http://docs.aws.amazon.com/AmazonRDS/latest/UserGuide/Overview.DBInstance.Modifying.html#USER_ModifyInstance.Settings" TargetMode="Externa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61.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1.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0.xml"/><Relationship Id="rId7" Type="http://schemas.openxmlformats.org/officeDocument/2006/relationships/hyperlink" Target="https://aws.amazon.com/solutions/case-studies/peak-games/" TargetMode="External"/><Relationship Id="rId2" Type="http://schemas.openxmlformats.org/officeDocument/2006/relationships/slideLayout" Target="../slideLayouts/slideLayout4.xml"/><Relationship Id="rId1" Type="http://schemas.openxmlformats.org/officeDocument/2006/relationships/tags" Target="../tags/tag52.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2.xml"/><Relationship Id="rId7" Type="http://schemas.openxmlformats.org/officeDocument/2006/relationships/hyperlink" Target="https://docs.aws.amazon.com/lambda/latest/dg/current-supported-versions.html" TargetMode="External"/><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54.xml"/><Relationship Id="rId7" Type="http://schemas.openxmlformats.org/officeDocument/2006/relationships/image" Target="../media/image63.png"/><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69.png"/><Relationship Id="rId5" Type="http://schemas.openxmlformats.org/officeDocument/2006/relationships/image" Target="../media/image68.gif"/><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8.xml"/><Relationship Id="rId7" Type="http://schemas.openxmlformats.org/officeDocument/2006/relationships/image" Target="../media/image73.png"/><Relationship Id="rId2" Type="http://schemas.openxmlformats.org/officeDocument/2006/relationships/slideLayout" Target="../slideLayouts/slideLayout4.xml"/><Relationship Id="rId1" Type="http://schemas.openxmlformats.org/officeDocument/2006/relationships/tags" Target="../tags/tag6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png"/><Relationship Id="rId9" Type="http://schemas.openxmlformats.org/officeDocument/2006/relationships/image" Target="../media/image23.png"/></Relationships>
</file>

<file path=ppt/slides/_rels/slide5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9.xml"/><Relationship Id="rId7"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tags" Target="../tags/tag61.xml"/><Relationship Id="rId6" Type="http://schemas.openxmlformats.org/officeDocument/2006/relationships/image" Target="../media/image75.png"/><Relationship Id="rId5" Type="http://schemas.openxmlformats.org/officeDocument/2006/relationships/image" Target="../media/image22.png"/><Relationship Id="rId4" Type="http://schemas.openxmlformats.org/officeDocument/2006/relationships/image" Target="../media/image74.png"/><Relationship Id="rId9" Type="http://schemas.openxmlformats.org/officeDocument/2006/relationships/image" Target="../media/image77.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0.emf"/><Relationship Id="rId3" Type="http://schemas.openxmlformats.org/officeDocument/2006/relationships/notesSlide" Target="../notesSlides/notesSlide60.xml"/><Relationship Id="rId7" Type="http://schemas.openxmlformats.org/officeDocument/2006/relationships/image" Target="../media/image23.png"/><Relationship Id="rId12"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62.xml"/><Relationship Id="rId6" Type="http://schemas.openxmlformats.org/officeDocument/2006/relationships/image" Target="../media/image73.png"/><Relationship Id="rId11" Type="http://schemas.microsoft.com/office/2007/relationships/hdphoto" Target="../media/hdphoto1.wdp"/><Relationship Id="rId5" Type="http://schemas.openxmlformats.org/officeDocument/2006/relationships/image" Target="../media/image72.png"/><Relationship Id="rId10"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208133" y="675757"/>
            <a:ext cx="6609493" cy="3345108"/>
          </a:xfrm>
        </p:spPr>
        <p:txBody>
          <a:bodyPr/>
          <a:lstStyle/>
          <a:p>
            <a:r>
              <a:rPr lang="en-US" sz="4800" dirty="0"/>
              <a:t>Module 4:                    Designing for High Availability – Section II</a:t>
            </a:r>
          </a:p>
        </p:txBody>
      </p:sp>
      <p:sp>
        <p:nvSpPr>
          <p:cNvPr id="9" name="Subtitle 6"/>
          <p:cNvSpPr>
            <a:spLocks noGrp="1"/>
          </p:cNvSpPr>
          <p:nvPr>
            <p:ph type="subTitle" idx="1"/>
          </p:nvPr>
        </p:nvSpPr>
        <p:spPr>
          <a:xfrm>
            <a:off x="5257831" y="4127084"/>
            <a:ext cx="6056582" cy="1375358"/>
          </a:xfrm>
        </p:spPr>
        <p:txBody>
          <a:bodyPr>
            <a:noAutofit/>
          </a:bodyPr>
          <a:lstStyle/>
          <a:p>
            <a:r>
              <a:rPr lang="en-US" sz="2600" dirty="0"/>
              <a:t>Making Your Environment Highly Available with Event-Driven Scaling and </a:t>
            </a:r>
            <a:br>
              <a:rPr lang="en-US" sz="2600" dirty="0"/>
            </a:br>
            <a:r>
              <a:rPr lang="en-US" sz="2600" dirty="0"/>
              <a:t>Serverless Architectures</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1667" y="3485343"/>
            <a:ext cx="10834014" cy="2646878"/>
          </a:xfrm>
          <a:prstGeom prst="rect">
            <a:avLst/>
          </a:prstGeom>
        </p:spPr>
        <p:txBody>
          <a:bodyPr wrap="square">
            <a:spAutoFit/>
          </a:bodyPr>
          <a:lstStyle/>
          <a:p>
            <a:pPr lvl="0">
              <a:spcBef>
                <a:spcPts val="1200"/>
              </a:spcBef>
            </a:pPr>
            <a:r>
              <a:rPr lang="en-US" sz="280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a:p>
            <a:pPr marL="457200" indent="-457200">
              <a:lnSpc>
                <a:spcPct val="90000"/>
              </a:lnSpc>
              <a:spcBef>
                <a:spcPts val="1200"/>
              </a:spcBef>
              <a:buClr>
                <a:schemeClr val="bg2">
                  <a:lumMod val="10000"/>
                </a:schemeClr>
              </a:buClr>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Monitors your instances</a:t>
            </a:r>
            <a:r>
              <a:rPr lang="en-US" sz="2400" dirty="0">
                <a:latin typeface="Amazon Ember Light" charset="0"/>
                <a:ea typeface="Amazon Ember Light" charset="0"/>
                <a:cs typeface="Amazon Ember Light" charset="0"/>
              </a:rPr>
              <a:t>, and collects and processes raw data into readable, near real-time metrics.</a:t>
            </a:r>
          </a:p>
          <a:p>
            <a:pPr marL="457200" indent="-457200">
              <a:lnSpc>
                <a:spcPct val="90000"/>
              </a:lnSpc>
              <a:spcBef>
                <a:spcPts val="1200"/>
              </a:spcBef>
              <a:buClr>
                <a:schemeClr val="bg2">
                  <a:lumMod val="10000"/>
                </a:schemeClr>
              </a:buClr>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Sends notifications and triggers Auto Scaling </a:t>
            </a:r>
            <a:r>
              <a:rPr lang="en-US" sz="2400" dirty="0">
                <a:latin typeface="Amazon Ember Light" charset="0"/>
                <a:ea typeface="Amazon Ember Light" charset="0"/>
                <a:cs typeface="Amazon Ember Light" charset="0"/>
              </a:rPr>
              <a:t>actions based on metrics you specify.</a:t>
            </a:r>
          </a:p>
          <a:p>
            <a:pPr marL="457200" indent="-457200">
              <a:lnSpc>
                <a:spcPct val="90000"/>
              </a:lnSpc>
              <a:spcBef>
                <a:spcPts val="1200"/>
              </a:spcBef>
              <a:buClr>
                <a:schemeClr val="bg2">
                  <a:lumMod val="10000"/>
                </a:schemeClr>
              </a:buClr>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Turns metrics into statistics</a:t>
            </a:r>
            <a:r>
              <a:rPr lang="en-US" sz="2400" dirty="0"/>
              <a:t>, </a:t>
            </a:r>
            <a:r>
              <a:rPr lang="en-US" sz="2400" dirty="0">
                <a:latin typeface="Amazon Ember Light" charset="0"/>
                <a:ea typeface="Amazon Ember Light" charset="0"/>
                <a:cs typeface="Amazon Ember Light" charset="0"/>
              </a:rPr>
              <a:t>to be used by CloudWatch alarms.</a:t>
            </a:r>
          </a:p>
        </p:txBody>
      </p:sp>
      <p:pic>
        <p:nvPicPr>
          <p:cNvPr id="3" name="Picture 2"/>
          <p:cNvPicPr>
            <a:picLocks noChangeAspect="1"/>
          </p:cNvPicPr>
          <p:nvPr/>
        </p:nvPicPr>
        <p:blipFill>
          <a:blip r:embed="rId5"/>
          <a:stretch>
            <a:fillRect/>
          </a:stretch>
        </p:blipFill>
        <p:spPr>
          <a:xfrm>
            <a:off x="5038531" y="1528549"/>
            <a:ext cx="1734889" cy="1956794"/>
          </a:xfrm>
          <a:prstGeom prst="rect">
            <a:avLst/>
          </a:prstGeom>
          <a:effectLst/>
        </p:spPr>
      </p:pic>
      <p:sp>
        <p:nvSpPr>
          <p:cNvPr id="10" name="Title 1"/>
          <p:cNvSpPr txBox="1">
            <a:spLocks/>
          </p:cNvSpPr>
          <p:nvPr/>
        </p:nvSpPr>
        <p:spPr>
          <a:xfrm>
            <a:off x="390939" y="4159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r>
              <a:rPr lang="en-US" sz="4100"/>
              <a:t>Collecting Metrics: Amazon CloudWatch</a:t>
            </a:r>
            <a:endParaRPr lang="en-US" sz="4100" dirty="0"/>
          </a:p>
        </p:txBody>
      </p:sp>
    </p:spTree>
    <p:custDataLst>
      <p:tags r:id="rId1"/>
    </p:custDataLst>
    <p:extLst>
      <p:ext uri="{BB962C8B-B14F-4D97-AF65-F5344CB8AC3E}">
        <p14:creationId xmlns:p14="http://schemas.microsoft.com/office/powerpoint/2010/main" val="381290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9" y="1440305"/>
            <a:ext cx="11340548" cy="4913308"/>
          </a:xfrm>
        </p:spPr>
        <p:txBody>
          <a:bodyPr>
            <a:normAutofit/>
          </a:bodyPr>
          <a:lstStyle/>
          <a:p>
            <a:pPr marL="0" indent="0" fontAlgn="base">
              <a:lnSpc>
                <a:spcPct val="120000"/>
              </a:lnSpc>
              <a:spcBef>
                <a:spcPts val="12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CloudWatch offers:</a:t>
            </a:r>
          </a:p>
          <a:p>
            <a:pPr marL="457200" lvl="1" indent="-457200" fontAlgn="base">
              <a:spcBef>
                <a:spcPts val="1800"/>
              </a:spcBef>
              <a:spcAft>
                <a:spcPts val="800"/>
              </a:spcAft>
              <a:buClr>
                <a:schemeClr val="bg2">
                  <a:lumMod val="10000"/>
                </a:schemeClr>
              </a:buClr>
            </a:pPr>
            <a:r>
              <a:rPr lang="en-US" dirty="0"/>
              <a:t>A distributed metrics gathering system; it </a:t>
            </a:r>
            <a:r>
              <a:rPr lang="en-US" dirty="0">
                <a:solidFill>
                  <a:srgbClr val="0070C0"/>
                </a:solidFill>
                <a:latin typeface="Amazon Ember" panose="02000000000000000000" pitchFamily="2" charset="0"/>
                <a:ea typeface="Amazon Ember" panose="02000000000000000000" pitchFamily="2" charset="0"/>
              </a:rPr>
              <a:t>collects and tracks metrics</a:t>
            </a:r>
          </a:p>
          <a:p>
            <a:pPr marL="457200" lvl="1" indent="-457200" fontAlgn="base">
              <a:spcBef>
                <a:spcPts val="1800"/>
              </a:spcBef>
              <a:spcAft>
                <a:spcPts val="800"/>
              </a:spcAft>
              <a:buClr>
                <a:schemeClr val="bg2">
                  <a:lumMod val="10000"/>
                </a:schemeClr>
              </a:buClr>
            </a:pPr>
            <a:r>
              <a:rPr lang="en-US" dirty="0"/>
              <a:t>The ability to create and use </a:t>
            </a:r>
            <a:r>
              <a:rPr lang="en-US" dirty="0">
                <a:solidFill>
                  <a:srgbClr val="0070C0"/>
                </a:solidFill>
                <a:latin typeface="Amazon Ember" panose="02000000000000000000" pitchFamily="2" charset="0"/>
                <a:ea typeface="Amazon Ember" panose="02000000000000000000" pitchFamily="2" charset="0"/>
              </a:rPr>
              <a:t>custom metrics </a:t>
            </a:r>
            <a:r>
              <a:rPr lang="en-US" dirty="0"/>
              <a:t>of data generated by your own applications and services</a:t>
            </a:r>
          </a:p>
          <a:p>
            <a:pPr marL="457200" lvl="1" indent="-457200" fontAlgn="base">
              <a:spcBef>
                <a:spcPts val="1800"/>
              </a:spcBef>
              <a:spcAft>
                <a:spcPts val="800"/>
              </a:spcAft>
              <a:buClr>
                <a:schemeClr val="bg2">
                  <a:lumMod val="10000"/>
                </a:schemeClr>
              </a:buClr>
            </a:pPr>
            <a:r>
              <a:rPr lang="en-US" dirty="0"/>
              <a:t>Integration with AWS Identity and Access Management (IAM)</a:t>
            </a:r>
          </a:p>
          <a:p>
            <a:pPr marL="457200" lvl="1" indent="-457200" fontAlgn="base">
              <a:spcBef>
                <a:spcPts val="1800"/>
              </a:spcBef>
              <a:spcAft>
                <a:spcPts val="800"/>
              </a:spcAft>
              <a:buClr>
                <a:schemeClr val="bg2">
                  <a:lumMod val="10000"/>
                </a:schemeClr>
              </a:buClr>
            </a:pPr>
            <a:r>
              <a:rPr lang="en-US" dirty="0"/>
              <a:t>Unified </a:t>
            </a:r>
            <a:r>
              <a:rPr lang="en-US" dirty="0" err="1"/>
              <a:t>CloudWatch</a:t>
            </a:r>
            <a:r>
              <a:rPr lang="en-US" dirty="0"/>
              <a:t> Agent</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
        <p:nvSpPr>
          <p:cNvPr id="6" name="Title 1"/>
          <p:cNvSpPr>
            <a:spLocks noGrp="1"/>
          </p:cNvSpPr>
          <p:nvPr>
            <p:ph type="title"/>
          </p:nvPr>
        </p:nvSpPr>
        <p:spPr>
          <a:xfrm>
            <a:off x="238539" y="156847"/>
            <a:ext cx="11115261" cy="1047113"/>
          </a:xfrm>
        </p:spPr>
        <p:txBody>
          <a:bodyPr>
            <a:normAutofit fontScale="90000"/>
          </a:bodyPr>
          <a:lstStyle/>
          <a:p>
            <a:r>
              <a:rPr lang="en-US" dirty="0"/>
              <a:t>Monitor AWS Resources with Amazon CloudWatch</a:t>
            </a:r>
          </a:p>
        </p:txBody>
      </p:sp>
    </p:spTree>
    <p:custDataLst>
      <p:tags r:id="rId1"/>
    </p:custDataLst>
    <p:extLst>
      <p:ext uri="{BB962C8B-B14F-4D97-AF65-F5344CB8AC3E}">
        <p14:creationId xmlns:p14="http://schemas.microsoft.com/office/powerpoint/2010/main" val="897825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Alarm Examples</a:t>
            </a:r>
          </a:p>
        </p:txBody>
      </p:sp>
      <p:sp>
        <p:nvSpPr>
          <p:cNvPr id="5" name="TextBox 4"/>
          <p:cNvSpPr txBox="1"/>
          <p:nvPr/>
        </p:nvSpPr>
        <p:spPr>
          <a:xfrm>
            <a:off x="519867" y="1775906"/>
            <a:ext cx="1499339" cy="662871"/>
          </a:xfrm>
          <a:prstGeom prst="rect">
            <a:avLst/>
          </a:prstGeom>
          <a:noFill/>
        </p:spPr>
        <p:txBody>
          <a:bodyPr wrap="square" lIns="0" tIns="0" rIns="0" bIns="0" rtlCol="0" anchor="t">
            <a:noAutofit/>
          </a:bodyPr>
          <a:lstStyle/>
          <a:p>
            <a:pPr algn="ct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endParaRPr lang="en-US" sz="48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696255" y="3450959"/>
            <a:ext cx="1144959" cy="592805"/>
          </a:xfrm>
          <a:prstGeom prst="rect">
            <a:avLst/>
          </a:prstGeom>
          <a:noFill/>
        </p:spPr>
        <p:txBody>
          <a:bodyPr wrap="square" lIns="0" tIns="0" rIns="0" bIns="0" rtlCol="0" anchor="t">
            <a:noAutofit/>
          </a:bodyPr>
          <a:lstStyle/>
          <a:p>
            <a:pPr algn="ct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Amazon</a:t>
            </a:r>
            <a:b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RDS</a:t>
            </a:r>
            <a:endParaRPr lang="en-US" sz="48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p:cNvSpPr/>
          <p:nvPr/>
        </p:nvSpPr>
        <p:spPr>
          <a:xfrm>
            <a:off x="3123886" y="1861119"/>
            <a:ext cx="7845681"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If average CPU utilization is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&gt; 60%</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5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minutes…</a:t>
            </a:r>
          </a:p>
        </p:txBody>
      </p:sp>
      <p:sp>
        <p:nvSpPr>
          <p:cNvPr id="11" name="Rectangle 10"/>
          <p:cNvSpPr/>
          <p:nvPr/>
        </p:nvSpPr>
        <p:spPr>
          <a:xfrm>
            <a:off x="3123885" y="3501140"/>
            <a:ext cx="8940180"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If number of simultaneous connections is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&gt; 10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one</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minute…</a:t>
            </a:r>
          </a:p>
        </p:txBody>
      </p:sp>
      <p:sp>
        <p:nvSpPr>
          <p:cNvPr id="14" name="Rectangle 13"/>
          <p:cNvSpPr/>
          <p:nvPr/>
        </p:nvSpPr>
        <p:spPr>
          <a:xfrm>
            <a:off x="3123886" y="5194716"/>
            <a:ext cx="8072249"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If number of healthy hosts is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&lt; 5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a:t>
            </a:r>
            <a:r>
              <a:rPr lang="en-US" sz="24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10</a:t>
            </a:r>
            <a:r>
              <a:rPr lang="en-US"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minutes… </a:t>
            </a:r>
          </a:p>
        </p:txBody>
      </p:sp>
      <p:sp>
        <p:nvSpPr>
          <p:cNvPr id="15" name="TextBox 14"/>
          <p:cNvSpPr txBox="1"/>
          <p:nvPr/>
        </p:nvSpPr>
        <p:spPr>
          <a:xfrm>
            <a:off x="696255" y="5072013"/>
            <a:ext cx="1144959" cy="592805"/>
          </a:xfrm>
          <a:prstGeom prst="rect">
            <a:avLst/>
          </a:prstGeom>
          <a:noFill/>
        </p:spPr>
        <p:txBody>
          <a:bodyPr wrap="square" lIns="0" tIns="0" rIns="0" bIns="0" rtlCol="0" anchor="t">
            <a:noAutofit/>
          </a:bodyPr>
          <a:lstStyle/>
          <a:p>
            <a:pPr algn="ctr"/>
            <a:r>
              <a:rPr lang="en-US" sz="2133" b="1" dirty="0">
                <a:latin typeface="Amazon Ember Light" panose="020B0403020204020204" pitchFamily="34" charset="0"/>
                <a:ea typeface="Amazon Ember Light" panose="020B0403020204020204" pitchFamily="34" charset="0"/>
                <a:cs typeface="Amazon Ember Light" panose="020B0403020204020204" pitchFamily="34" charset="0"/>
              </a:rPr>
              <a:t>Amazon ELB</a:t>
            </a:r>
            <a:endParaRPr lang="en-US" sz="48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730" y="1473575"/>
            <a:ext cx="997761" cy="119731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583" y="3181431"/>
            <a:ext cx="978908" cy="113186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4581" y="4822311"/>
            <a:ext cx="978908" cy="1174692"/>
          </a:xfrm>
          <a:prstGeom prst="rect">
            <a:avLst/>
          </a:prstGeom>
        </p:spPr>
      </p:pic>
    </p:spTree>
    <p:custDataLst>
      <p:tags r:id="rId1"/>
    </p:custDataLst>
    <p:extLst>
      <p:ext uri="{BB962C8B-B14F-4D97-AF65-F5344CB8AC3E}">
        <p14:creationId xmlns:p14="http://schemas.microsoft.com/office/powerpoint/2010/main" val="389561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CloudWatch Alarms and Actions</a:t>
            </a:r>
          </a:p>
        </p:txBody>
      </p:sp>
      <p:sp>
        <p:nvSpPr>
          <p:cNvPr id="10" name="TextBox 9"/>
          <p:cNvSpPr txBox="1"/>
          <p:nvPr/>
        </p:nvSpPr>
        <p:spPr>
          <a:xfrm>
            <a:off x="825991" y="4596817"/>
            <a:ext cx="3081652" cy="1751119"/>
          </a:xfrm>
          <a:prstGeom prst="rect">
            <a:avLst/>
          </a:prstGeom>
          <a:noFill/>
        </p:spPr>
        <p:txBody>
          <a:bodyPr wrap="square" lIns="0" tIns="0" rIns="0" bIns="0" rtlCol="0" anchor="t">
            <a:no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CloudWatch alarms:</a:t>
            </a:r>
          </a:p>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Measure a single metric and perform one or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more actions</a:t>
            </a:r>
          </a:p>
        </p:txBody>
      </p:sp>
      <p:sp>
        <p:nvSpPr>
          <p:cNvPr id="13" name="Rectangle 12"/>
          <p:cNvSpPr/>
          <p:nvPr/>
        </p:nvSpPr>
        <p:spPr>
          <a:xfrm>
            <a:off x="6674833" y="1379711"/>
            <a:ext cx="4957439" cy="1323632"/>
          </a:xfrm>
          <a:prstGeom prst="rect">
            <a:avLst/>
          </a:prstGeom>
        </p:spPr>
        <p:txBody>
          <a:bodyPr wrap="square">
            <a:spAutoFit/>
          </a:bodyPr>
          <a:lstStyle/>
          <a:p>
            <a:pPr marL="160863" lvl="1" fontAlgn="base">
              <a:spcBef>
                <a:spcPct val="20000"/>
              </a:spcBef>
              <a:buClr>
                <a:srgbClr val="E98E31"/>
              </a:buClr>
              <a:buSzPct val="125000"/>
            </a:pP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Stop, terminate, reboot, or recover an Amazon EC2 instance</a:t>
            </a:r>
          </a:p>
        </p:txBody>
      </p:sp>
      <p:sp>
        <p:nvSpPr>
          <p:cNvPr id="15" name="Rectangle 14"/>
          <p:cNvSpPr/>
          <p:nvPr/>
        </p:nvSpPr>
        <p:spPr>
          <a:xfrm>
            <a:off x="6674832" y="3280811"/>
            <a:ext cx="4404653" cy="913199"/>
          </a:xfrm>
          <a:prstGeom prst="rect">
            <a:avLst/>
          </a:prstGeom>
        </p:spPr>
        <p:txBody>
          <a:bodyPr wrap="square">
            <a:spAutoFit/>
          </a:bodyPr>
          <a:lstStyle/>
          <a:p>
            <a:pPr marL="160863" lvl="1" fontAlgn="base">
              <a:spcBef>
                <a:spcPct val="20000"/>
              </a:spcBef>
              <a:buClr>
                <a:srgbClr val="E98E31"/>
              </a:buClr>
              <a:buSzPct val="125000"/>
            </a:pP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Scale an Auto Scaling group in or out</a:t>
            </a:r>
          </a:p>
        </p:txBody>
      </p:sp>
      <p:sp>
        <p:nvSpPr>
          <p:cNvPr id="18" name="Rectangle 17"/>
          <p:cNvSpPr/>
          <p:nvPr/>
        </p:nvSpPr>
        <p:spPr>
          <a:xfrm>
            <a:off x="6674832" y="4837163"/>
            <a:ext cx="5045744" cy="1323632"/>
          </a:xfrm>
          <a:prstGeom prst="rect">
            <a:avLst/>
          </a:prstGeom>
        </p:spPr>
        <p:txBody>
          <a:bodyPr wrap="square">
            <a:spAutoFit/>
          </a:bodyPr>
          <a:lstStyle/>
          <a:p>
            <a:pPr marL="160863" lvl="1" fontAlgn="base">
              <a:spcBef>
                <a:spcPct val="20000"/>
              </a:spcBef>
              <a:buClr>
                <a:srgbClr val="E98E31"/>
              </a:buClr>
              <a:buSzPct val="125000"/>
            </a:pP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Send message to Amazon Simple Notification Service (SNS)</a:t>
            </a:r>
          </a:p>
        </p:txBody>
      </p:sp>
      <p:cxnSp>
        <p:nvCxnSpPr>
          <p:cNvPr id="22" name="Straight Arrow Connector 21"/>
          <p:cNvCxnSpPr/>
          <p:nvPr/>
        </p:nvCxnSpPr>
        <p:spPr>
          <a:xfrm flipV="1">
            <a:off x="2870891" y="2033095"/>
            <a:ext cx="2605053" cy="1719641"/>
          </a:xfrm>
          <a:prstGeom prst="straightConnector1">
            <a:avLst/>
          </a:prstGeom>
          <a:ln w="57150">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2870891" y="3752735"/>
            <a:ext cx="2605051" cy="0"/>
          </a:xfrm>
          <a:prstGeom prst="straightConnector1">
            <a:avLst/>
          </a:prstGeom>
          <a:ln w="57150">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a:off x="2870891" y="3752736"/>
            <a:ext cx="2630152" cy="1761537"/>
          </a:xfrm>
          <a:prstGeom prst="straightConnector1">
            <a:avLst/>
          </a:prstGeom>
          <a:ln w="57150">
            <a:solidFill>
              <a:schemeClr val="tx1"/>
            </a:solidFill>
            <a:prstDash val="sysDash"/>
            <a:tailEnd type="triangle"/>
          </a:ln>
        </p:spPr>
        <p:style>
          <a:lnRef idx="2">
            <a:schemeClr val="accent2"/>
          </a:lnRef>
          <a:fillRef idx="0">
            <a:schemeClr val="accent2"/>
          </a:fillRef>
          <a:effectRef idx="1">
            <a:schemeClr val="accent2"/>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3035" y="3208770"/>
            <a:ext cx="957893" cy="113031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790" y="1318486"/>
            <a:ext cx="1072109" cy="1286531"/>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043" y="3149087"/>
            <a:ext cx="1217764" cy="118393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1006" y="4920177"/>
            <a:ext cx="1138101" cy="1138101"/>
          </a:xfrm>
          <a:prstGeom prst="rect">
            <a:avLst/>
          </a:prstGeom>
        </p:spPr>
      </p:pic>
    </p:spTree>
    <p:custDataLst>
      <p:tags r:id="rId1"/>
    </p:custDataLst>
    <p:extLst>
      <p:ext uri="{BB962C8B-B14F-4D97-AF65-F5344CB8AC3E}">
        <p14:creationId xmlns:p14="http://schemas.microsoft.com/office/powerpoint/2010/main" val="3331924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2"/>
          <p:cNvGrpSpPr/>
          <p:nvPr/>
        </p:nvGrpSpPr>
        <p:grpSpPr>
          <a:xfrm>
            <a:off x="880701" y="1577466"/>
            <a:ext cx="10435464" cy="4605240"/>
            <a:chOff x="600891" y="974379"/>
            <a:chExt cx="7826598" cy="3453930"/>
          </a:xfrm>
        </p:grpSpPr>
        <p:cxnSp>
          <p:nvCxnSpPr>
            <p:cNvPr id="62" name="Straight Connector 3"/>
            <p:cNvCxnSpPr/>
            <p:nvPr/>
          </p:nvCxnSpPr>
          <p:spPr>
            <a:xfrm>
              <a:off x="4360331" y="2983656"/>
              <a:ext cx="1049212" cy="519955"/>
            </a:xfrm>
            <a:prstGeom prst="line">
              <a:avLst/>
            </a:prstGeom>
            <a:ln w="28575">
              <a:solidFill>
                <a:srgbClr val="0070C0"/>
              </a:solidFill>
              <a:prstDash val="sysDot"/>
            </a:ln>
          </p:spPr>
          <p:style>
            <a:lnRef idx="2">
              <a:schemeClr val="accent1"/>
            </a:lnRef>
            <a:fillRef idx="0">
              <a:schemeClr val="accent1"/>
            </a:fillRef>
            <a:effectRef idx="1">
              <a:schemeClr val="accent1"/>
            </a:effectRef>
            <a:fontRef idx="minor">
              <a:schemeClr val="tx1"/>
            </a:fontRef>
          </p:style>
        </p:cxnSp>
        <p:cxnSp>
          <p:nvCxnSpPr>
            <p:cNvPr id="66" name="Straight Connector 7"/>
            <p:cNvCxnSpPr/>
            <p:nvPr/>
          </p:nvCxnSpPr>
          <p:spPr>
            <a:xfrm>
              <a:off x="5222959" y="2990801"/>
              <a:ext cx="327909" cy="426672"/>
            </a:xfrm>
            <a:prstGeom prst="line">
              <a:avLst/>
            </a:prstGeom>
            <a:ln w="28575">
              <a:solidFill>
                <a:srgbClr val="0070C0"/>
              </a:solidFill>
              <a:prstDash val="sysDot"/>
            </a:ln>
          </p:spPr>
          <p:style>
            <a:lnRef idx="2">
              <a:schemeClr val="accent1"/>
            </a:lnRef>
            <a:fillRef idx="0">
              <a:schemeClr val="accent1"/>
            </a:fillRef>
            <a:effectRef idx="1">
              <a:schemeClr val="accent1"/>
            </a:effectRef>
            <a:fontRef idx="minor">
              <a:schemeClr val="tx1"/>
            </a:fontRef>
          </p:style>
        </p:cxnSp>
        <p:cxnSp>
          <p:nvCxnSpPr>
            <p:cNvPr id="70" name="Straight Connector 9"/>
            <p:cNvCxnSpPr/>
            <p:nvPr/>
          </p:nvCxnSpPr>
          <p:spPr>
            <a:xfrm flipH="1">
              <a:off x="5750385" y="2937183"/>
              <a:ext cx="402004" cy="449941"/>
            </a:xfrm>
            <a:prstGeom prst="line">
              <a:avLst/>
            </a:prstGeom>
            <a:ln w="28575">
              <a:solidFill>
                <a:srgbClr val="0070C0"/>
              </a:solidFill>
              <a:prstDash val="sysDot"/>
            </a:ln>
          </p:spPr>
          <p:style>
            <a:lnRef idx="2">
              <a:schemeClr val="accent1"/>
            </a:lnRef>
            <a:fillRef idx="0">
              <a:schemeClr val="accent1"/>
            </a:fillRef>
            <a:effectRef idx="1">
              <a:schemeClr val="accent1"/>
            </a:effectRef>
            <a:fontRef idx="minor">
              <a:schemeClr val="tx1"/>
            </a:fontRef>
          </p:style>
        </p:cxnSp>
        <p:cxnSp>
          <p:nvCxnSpPr>
            <p:cNvPr id="74" name="Straight Connector 33"/>
            <p:cNvCxnSpPr/>
            <p:nvPr/>
          </p:nvCxnSpPr>
          <p:spPr>
            <a:xfrm flipH="1">
              <a:off x="5932165" y="2964265"/>
              <a:ext cx="1526942" cy="422859"/>
            </a:xfrm>
            <a:prstGeom prst="line">
              <a:avLst/>
            </a:prstGeom>
            <a:ln w="28575">
              <a:solidFill>
                <a:srgbClr val="0070C0"/>
              </a:solidFill>
              <a:prstDash val="sysDot"/>
            </a:ln>
          </p:spPr>
          <p:style>
            <a:lnRef idx="2">
              <a:schemeClr val="accent1"/>
            </a:lnRef>
            <a:fillRef idx="0">
              <a:schemeClr val="accent1"/>
            </a:fillRef>
            <a:effectRef idx="1">
              <a:schemeClr val="accent1"/>
            </a:effectRef>
            <a:fontRef idx="minor">
              <a:schemeClr val="tx1"/>
            </a:fontRef>
          </p:style>
        </p:cxnSp>
        <p:pic>
          <p:nvPicPr>
            <p:cNvPr id="21" name="Picture 3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902" y="3260962"/>
              <a:ext cx="731520" cy="731520"/>
            </a:xfrm>
            <a:prstGeom prst="rect">
              <a:avLst/>
            </a:prstGeom>
          </p:spPr>
        </p:pic>
        <p:sp>
          <p:nvSpPr>
            <p:cNvPr id="5" name="Rounded Rectangle 36"/>
            <p:cNvSpPr/>
            <p:nvPr/>
          </p:nvSpPr>
          <p:spPr>
            <a:xfrm>
              <a:off x="600891" y="974379"/>
              <a:ext cx="7785463" cy="345393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21"/>
            <p:cNvGrpSpPr>
              <a:grpSpLocks/>
            </p:cNvGrpSpPr>
            <p:nvPr/>
          </p:nvGrpSpPr>
          <p:grpSpPr bwMode="auto">
            <a:xfrm>
              <a:off x="3563140" y="1306874"/>
              <a:ext cx="4548893" cy="2899365"/>
              <a:chOff x="545458" y="4783771"/>
              <a:chExt cx="2293787" cy="1733798"/>
            </a:xfrm>
          </p:grpSpPr>
          <p:sp>
            <p:nvSpPr>
              <p:cNvPr id="11" name="Rounded Rectangle 10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0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4" name="Picture 4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091" y="2926533"/>
              <a:ext cx="1211619" cy="1053779"/>
            </a:xfrm>
            <a:prstGeom prst="rect">
              <a:avLst/>
            </a:prstGeom>
          </p:spPr>
        </p:pic>
        <p:pic>
          <p:nvPicPr>
            <p:cNvPr id="16" name="Picture 43"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432" y="2346999"/>
              <a:ext cx="731520" cy="731520"/>
            </a:xfrm>
            <a:prstGeom prst="rect">
              <a:avLst/>
            </a:prstGeom>
          </p:spPr>
        </p:pic>
        <p:pic>
          <p:nvPicPr>
            <p:cNvPr id="17" name="Picture 4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651" y="2346999"/>
              <a:ext cx="731520" cy="731520"/>
            </a:xfrm>
            <a:prstGeom prst="rect">
              <a:avLst/>
            </a:prstGeom>
          </p:spPr>
        </p:pic>
        <p:pic>
          <p:nvPicPr>
            <p:cNvPr id="18" name="Picture 4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869" y="2346999"/>
              <a:ext cx="731520" cy="731520"/>
            </a:xfrm>
            <a:prstGeom prst="rect">
              <a:avLst/>
            </a:prstGeom>
          </p:spPr>
        </p:pic>
        <p:pic>
          <p:nvPicPr>
            <p:cNvPr id="19" name="Picture 4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6607" y="2346999"/>
              <a:ext cx="731520" cy="731520"/>
            </a:xfrm>
            <a:prstGeom prst="rect">
              <a:avLst/>
            </a:prstGeom>
          </p:spPr>
        </p:pic>
        <p:sp>
          <p:nvSpPr>
            <p:cNvPr id="20" name="TextBox 49"/>
            <p:cNvSpPr txBox="1"/>
            <p:nvPr/>
          </p:nvSpPr>
          <p:spPr>
            <a:xfrm>
              <a:off x="6603251" y="2594933"/>
              <a:ext cx="476973" cy="346249"/>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2" name="Picture 50" descr="Amazon-Elastic-Block-Stor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0384" y="3539524"/>
              <a:ext cx="579120" cy="579120"/>
            </a:xfrm>
            <a:prstGeom prst="rect">
              <a:avLst/>
            </a:prstGeom>
          </p:spPr>
        </p:pic>
        <p:pic>
          <p:nvPicPr>
            <p:cNvPr id="13" name="Picture 51" descr="Amazon-Elastic-Block-Stor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0611" y="3539524"/>
              <a:ext cx="641299" cy="641299"/>
            </a:xfrm>
            <a:prstGeom prst="rect">
              <a:avLst/>
            </a:prstGeom>
          </p:spPr>
        </p:pic>
        <p:sp>
          <p:nvSpPr>
            <p:cNvPr id="23" name="TextBox 52"/>
            <p:cNvSpPr txBox="1"/>
            <p:nvPr/>
          </p:nvSpPr>
          <p:spPr>
            <a:xfrm>
              <a:off x="807598" y="2188915"/>
              <a:ext cx="1214506" cy="253916"/>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CloudWatch</a:t>
              </a:r>
            </a:p>
          </p:txBody>
        </p:sp>
        <p:sp>
          <p:nvSpPr>
            <p:cNvPr id="24" name="TextBox 53"/>
            <p:cNvSpPr txBox="1"/>
            <p:nvPr/>
          </p:nvSpPr>
          <p:spPr>
            <a:xfrm>
              <a:off x="1217577" y="3191609"/>
              <a:ext cx="911669" cy="376930"/>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Monitoring software</a:t>
              </a:r>
            </a:p>
          </p:txBody>
        </p:sp>
        <p:sp>
          <p:nvSpPr>
            <p:cNvPr id="25" name="TextBox 55"/>
            <p:cNvSpPr txBox="1"/>
            <p:nvPr/>
          </p:nvSpPr>
          <p:spPr>
            <a:xfrm>
              <a:off x="3821104" y="2578233"/>
              <a:ext cx="610237" cy="223091"/>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26" name="TextBox 56"/>
            <p:cNvSpPr txBox="1"/>
            <p:nvPr/>
          </p:nvSpPr>
          <p:spPr>
            <a:xfrm>
              <a:off x="4835322" y="2573918"/>
              <a:ext cx="610237" cy="223091"/>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27" name="TextBox 57"/>
            <p:cNvSpPr txBox="1"/>
            <p:nvPr/>
          </p:nvSpPr>
          <p:spPr>
            <a:xfrm>
              <a:off x="5864656" y="2573917"/>
              <a:ext cx="610237" cy="223091"/>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28" name="TextBox 59"/>
            <p:cNvSpPr txBox="1"/>
            <p:nvPr/>
          </p:nvSpPr>
          <p:spPr>
            <a:xfrm>
              <a:off x="7239869" y="2573916"/>
              <a:ext cx="610237" cy="223091"/>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29" name="TextBox 60"/>
            <p:cNvSpPr txBox="1"/>
            <p:nvPr/>
          </p:nvSpPr>
          <p:spPr>
            <a:xfrm>
              <a:off x="5409543" y="3503611"/>
              <a:ext cx="610237" cy="223091"/>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DB</a:t>
              </a:r>
            </a:p>
          </p:txBody>
        </p:sp>
        <p:sp>
          <p:nvSpPr>
            <p:cNvPr id="30" name="TextBox 62"/>
            <p:cNvSpPr txBox="1"/>
            <p:nvPr/>
          </p:nvSpPr>
          <p:spPr>
            <a:xfrm>
              <a:off x="1108814" y="3853982"/>
              <a:ext cx="845429" cy="253916"/>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31" name="TextBox 63"/>
            <p:cNvSpPr txBox="1"/>
            <p:nvPr/>
          </p:nvSpPr>
          <p:spPr>
            <a:xfrm>
              <a:off x="3531572" y="2994826"/>
              <a:ext cx="1146452" cy="438581"/>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32" name="TextBox 64"/>
            <p:cNvSpPr txBox="1"/>
            <p:nvPr/>
          </p:nvSpPr>
          <p:spPr>
            <a:xfrm>
              <a:off x="4779651" y="3897619"/>
              <a:ext cx="1273356" cy="253916"/>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3" name="TextBox 66"/>
            <p:cNvSpPr txBox="1"/>
            <p:nvPr/>
          </p:nvSpPr>
          <p:spPr>
            <a:xfrm>
              <a:off x="6094718" y="1500884"/>
              <a:ext cx="1324051" cy="253916"/>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Load balancer</a:t>
              </a:r>
            </a:p>
          </p:txBody>
        </p:sp>
        <p:cxnSp>
          <p:nvCxnSpPr>
            <p:cNvPr id="35" name="Straight Arrow Connector 67"/>
            <p:cNvCxnSpPr/>
            <p:nvPr/>
          </p:nvCxnSpPr>
          <p:spPr>
            <a:xfrm flipV="1">
              <a:off x="1780611" y="1872140"/>
              <a:ext cx="1782529" cy="401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68"/>
            <p:cNvCxnSpPr>
              <a:stCxn id="14" idx="0"/>
            </p:cNvCxnSpPr>
            <p:nvPr/>
          </p:nvCxnSpPr>
          <p:spPr>
            <a:xfrm flipH="1" flipV="1">
              <a:off x="1531529" y="2504179"/>
              <a:ext cx="123372" cy="422354"/>
            </a:xfrm>
            <a:prstGeom prst="straightConnector1">
              <a:avLst/>
            </a:prstGeom>
            <a:ln w="28575">
              <a:solidFill>
                <a:srgbClr val="0070C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70"/>
            <p:cNvCxnSpPr>
              <a:stCxn id="14" idx="3"/>
            </p:cNvCxnSpPr>
            <p:nvPr/>
          </p:nvCxnSpPr>
          <p:spPr>
            <a:xfrm flipV="1">
              <a:off x="2260710" y="3453422"/>
              <a:ext cx="1275014" cy="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Connector 71"/>
            <p:cNvCxnSpPr>
              <a:endCxn id="16" idx="0"/>
            </p:cNvCxnSpPr>
            <p:nvPr/>
          </p:nvCxnSpPr>
          <p:spPr>
            <a:xfrm flipH="1">
              <a:off x="4131192" y="1814385"/>
              <a:ext cx="1619194" cy="532614"/>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48" name="Straight Connector 72"/>
            <p:cNvCxnSpPr>
              <a:endCxn id="17" idx="0"/>
            </p:cNvCxnSpPr>
            <p:nvPr/>
          </p:nvCxnSpPr>
          <p:spPr>
            <a:xfrm flipH="1">
              <a:off x="5145411" y="1872140"/>
              <a:ext cx="648458" cy="474859"/>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5" name="Straight Connector 74"/>
            <p:cNvCxnSpPr>
              <a:endCxn id="18" idx="0"/>
            </p:cNvCxnSpPr>
            <p:nvPr/>
          </p:nvCxnSpPr>
          <p:spPr>
            <a:xfrm>
              <a:off x="5864656" y="1899910"/>
              <a:ext cx="294973" cy="447089"/>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9" name="Straight Connector 75"/>
            <p:cNvCxnSpPr>
              <a:endCxn id="19" idx="0"/>
            </p:cNvCxnSpPr>
            <p:nvPr/>
          </p:nvCxnSpPr>
          <p:spPr>
            <a:xfrm>
              <a:off x="5960474" y="1898061"/>
              <a:ext cx="1571893" cy="448938"/>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nvGrpSpPr>
            <p:cNvPr id="79" name="Group 91"/>
            <p:cNvGrpSpPr/>
            <p:nvPr/>
          </p:nvGrpSpPr>
          <p:grpSpPr>
            <a:xfrm>
              <a:off x="1974113" y="1552839"/>
              <a:ext cx="306467" cy="276999"/>
              <a:chOff x="1954243" y="1371896"/>
              <a:chExt cx="306467" cy="276999"/>
            </a:xfrm>
          </p:grpSpPr>
          <p:sp>
            <p:nvSpPr>
              <p:cNvPr id="77" name="Oval 102"/>
              <p:cNvSpPr/>
              <p:nvPr/>
            </p:nvSpPr>
            <p:spPr>
              <a:xfrm>
                <a:off x="1954243" y="1371896"/>
                <a:ext cx="306467"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TextBox 103"/>
              <p:cNvSpPr txBox="1"/>
              <p:nvPr/>
            </p:nvSpPr>
            <p:spPr>
              <a:xfrm>
                <a:off x="1954243" y="1371896"/>
                <a:ext cx="306467"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1</a:t>
                </a:r>
              </a:p>
            </p:txBody>
          </p:sp>
        </p:grpSp>
        <p:sp>
          <p:nvSpPr>
            <p:cNvPr id="80" name="TextBox 92"/>
            <p:cNvSpPr txBox="1"/>
            <p:nvPr/>
          </p:nvSpPr>
          <p:spPr>
            <a:xfrm>
              <a:off x="2300811" y="1557156"/>
              <a:ext cx="1063407" cy="253916"/>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Monitor</a:t>
              </a:r>
            </a:p>
          </p:txBody>
        </p:sp>
        <p:grpSp>
          <p:nvGrpSpPr>
            <p:cNvPr id="81" name="Group 93"/>
            <p:cNvGrpSpPr/>
            <p:nvPr/>
          </p:nvGrpSpPr>
          <p:grpSpPr>
            <a:xfrm>
              <a:off x="1652946" y="2580746"/>
              <a:ext cx="306467" cy="276999"/>
              <a:chOff x="1954243" y="1371896"/>
              <a:chExt cx="306467" cy="276999"/>
            </a:xfrm>
          </p:grpSpPr>
          <p:sp>
            <p:nvSpPr>
              <p:cNvPr id="82" name="Oval 100"/>
              <p:cNvSpPr/>
              <p:nvPr/>
            </p:nvSpPr>
            <p:spPr>
              <a:xfrm>
                <a:off x="1954243" y="1371896"/>
                <a:ext cx="306467"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101"/>
              <p:cNvSpPr txBox="1"/>
              <p:nvPr/>
            </p:nvSpPr>
            <p:spPr>
              <a:xfrm>
                <a:off x="1954243" y="1371896"/>
                <a:ext cx="306467"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84" name="TextBox 94"/>
            <p:cNvSpPr txBox="1"/>
            <p:nvPr/>
          </p:nvSpPr>
          <p:spPr>
            <a:xfrm>
              <a:off x="2016830" y="2507874"/>
              <a:ext cx="1529960" cy="623248"/>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Obtain monitoring info from API and save</a:t>
              </a:r>
            </a:p>
          </p:txBody>
        </p:sp>
        <p:grpSp>
          <p:nvGrpSpPr>
            <p:cNvPr id="85" name="Group 95"/>
            <p:cNvGrpSpPr/>
            <p:nvPr/>
          </p:nvGrpSpPr>
          <p:grpSpPr>
            <a:xfrm>
              <a:off x="2372373" y="3508547"/>
              <a:ext cx="306467" cy="276999"/>
              <a:chOff x="1954243" y="1371896"/>
              <a:chExt cx="306467" cy="276999"/>
            </a:xfrm>
          </p:grpSpPr>
          <p:sp>
            <p:nvSpPr>
              <p:cNvPr id="86" name="Oval 98"/>
              <p:cNvSpPr/>
              <p:nvPr/>
            </p:nvSpPr>
            <p:spPr>
              <a:xfrm>
                <a:off x="1954243" y="1371896"/>
                <a:ext cx="306467"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99"/>
              <p:cNvSpPr txBox="1"/>
              <p:nvPr/>
            </p:nvSpPr>
            <p:spPr>
              <a:xfrm>
                <a:off x="1954243" y="1371896"/>
                <a:ext cx="306467"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2</a:t>
                </a:r>
              </a:p>
            </p:txBody>
          </p:sp>
        </p:grpSp>
        <p:sp>
          <p:nvSpPr>
            <p:cNvPr id="88" name="TextBox 96"/>
            <p:cNvSpPr txBox="1"/>
            <p:nvPr/>
          </p:nvSpPr>
          <p:spPr>
            <a:xfrm>
              <a:off x="2699071" y="3526824"/>
              <a:ext cx="828828" cy="253916"/>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Monitor</a:t>
              </a:r>
            </a:p>
          </p:txBody>
        </p:sp>
        <p:sp>
          <p:nvSpPr>
            <p:cNvPr id="89" name="TextBox 97"/>
            <p:cNvSpPr txBox="1"/>
            <p:nvPr/>
          </p:nvSpPr>
          <p:spPr>
            <a:xfrm>
              <a:off x="6942884" y="3744574"/>
              <a:ext cx="1484605" cy="438581"/>
            </a:xfrm>
            <a:prstGeom prst="rect">
              <a:avLst/>
            </a:prstGeom>
            <a:noFill/>
          </p:spPr>
          <p:txBody>
            <a:bodyPr wrap="square" rtlCol="0">
              <a:spAutoFit/>
            </a:bodyPr>
            <a:lstStyle/>
            <a:p>
              <a:r>
                <a:rPr lang="en-US" sz="16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Resources to </a:t>
              </a:r>
              <a:br>
                <a:rPr lang="en-US" sz="16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be monitored</a:t>
              </a:r>
            </a:p>
          </p:txBody>
        </p:sp>
      </p:gr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0670" y="2060374"/>
            <a:ext cx="678145" cy="847921"/>
          </a:xfrm>
          <a:prstGeom prst="rect">
            <a:avLst/>
          </a:prstGeom>
        </p:spPr>
      </p:pic>
      <p:sp>
        <p:nvSpPr>
          <p:cNvPr id="58" name="Oval 57"/>
          <p:cNvSpPr>
            <a:spLocks noChangeAspect="1"/>
          </p:cNvSpPr>
          <p:nvPr/>
        </p:nvSpPr>
        <p:spPr>
          <a:xfrm>
            <a:off x="2714400" y="2317995"/>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61" name="Oval 60"/>
          <p:cNvSpPr>
            <a:spLocks noChangeAspect="1"/>
          </p:cNvSpPr>
          <p:nvPr/>
        </p:nvSpPr>
        <p:spPr>
          <a:xfrm>
            <a:off x="3249709" y="4962064"/>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63" name="Oval 62"/>
          <p:cNvSpPr>
            <a:spLocks noChangeAspect="1"/>
          </p:cNvSpPr>
          <p:nvPr/>
        </p:nvSpPr>
        <p:spPr>
          <a:xfrm>
            <a:off x="2294183" y="3715938"/>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3</a:t>
            </a:r>
          </a:p>
        </p:txBody>
      </p:sp>
      <p:pic>
        <p:nvPicPr>
          <p:cNvPr id="60" name="Picture 59">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9553" y="6239381"/>
            <a:ext cx="1620111" cy="630043"/>
          </a:xfrm>
          <a:prstGeom prst="rect">
            <a:avLst/>
          </a:prstGeom>
        </p:spPr>
      </p:pic>
      <p:pic>
        <p:nvPicPr>
          <p:cNvPr id="3" name="Picture 2"/>
          <p:cNvPicPr>
            <a:picLocks noChangeAspect="1"/>
          </p:cNvPicPr>
          <p:nvPr/>
        </p:nvPicPr>
        <p:blipFill>
          <a:blip r:embed="rId9"/>
          <a:stretch>
            <a:fillRect/>
          </a:stretch>
        </p:blipFill>
        <p:spPr>
          <a:xfrm>
            <a:off x="1336743" y="1934306"/>
            <a:ext cx="1387686" cy="1517502"/>
          </a:xfrm>
          <a:prstGeom prst="rect">
            <a:avLst/>
          </a:prstGeom>
        </p:spPr>
      </p:pic>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8153" y="1297318"/>
            <a:ext cx="560296" cy="560296"/>
          </a:xfrm>
          <a:prstGeom prst="rect">
            <a:avLst/>
          </a:prstGeom>
        </p:spPr>
      </p:pic>
      <p:sp>
        <p:nvSpPr>
          <p:cNvPr id="65" name="Title 1"/>
          <p:cNvSpPr>
            <a:spLocks noGrp="1"/>
          </p:cNvSpPr>
          <p:nvPr>
            <p:ph type="title"/>
          </p:nvPr>
        </p:nvSpPr>
        <p:spPr>
          <a:xfrm>
            <a:off x="238539" y="30059"/>
            <a:ext cx="11115261" cy="1143952"/>
          </a:xfrm>
        </p:spPr>
        <p:txBody>
          <a:bodyPr>
            <a:normAutofit fontScale="90000"/>
          </a:bodyPr>
          <a:lstStyle/>
          <a:p>
            <a:r>
              <a:rPr lang="en-US" dirty="0"/>
              <a:t>Cloud Design Pattern: Monitoring               Integration Pattern</a:t>
            </a:r>
          </a:p>
        </p:txBody>
      </p:sp>
    </p:spTree>
    <p:custDataLst>
      <p:tags r:id="rId1"/>
    </p:custDataLst>
    <p:extLst>
      <p:ext uri="{BB962C8B-B14F-4D97-AF65-F5344CB8AC3E}">
        <p14:creationId xmlns:p14="http://schemas.microsoft.com/office/powerpoint/2010/main" val="748465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ser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40071" y="3336435"/>
            <a:ext cx="955401" cy="800304"/>
          </a:xfrm>
          <a:prstGeom prst="rect">
            <a:avLst/>
          </a:prstGeom>
        </p:spPr>
      </p:pic>
      <p:sp>
        <p:nvSpPr>
          <p:cNvPr id="9" name="Right Arrow 8"/>
          <p:cNvSpPr/>
          <p:nvPr/>
        </p:nvSpPr>
        <p:spPr>
          <a:xfrm>
            <a:off x="6893735" y="3261822"/>
            <a:ext cx="1402533" cy="828135"/>
          </a:xfrm>
          <a:prstGeom prst="rightArrow">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ight Arrow 14"/>
          <p:cNvSpPr/>
          <p:nvPr/>
        </p:nvSpPr>
        <p:spPr>
          <a:xfrm>
            <a:off x="6912100" y="2328699"/>
            <a:ext cx="1360946" cy="828135"/>
          </a:xfrm>
          <a:prstGeom prst="rightArrow">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p:cNvSpPr>
            <a:spLocks noGrp="1"/>
          </p:cNvSpPr>
          <p:nvPr>
            <p:ph idx="1"/>
          </p:nvPr>
        </p:nvSpPr>
        <p:spPr>
          <a:xfrm>
            <a:off x="185152" y="4246454"/>
            <a:ext cx="11788784" cy="2744679"/>
          </a:xfrm>
        </p:spPr>
        <p:txBody>
          <a:bodyPr>
            <a:noAutofit/>
          </a:bodyPr>
          <a:lstStyle/>
          <a:p>
            <a:pPr marL="0" indent="0">
              <a:spcBef>
                <a:spcPts val="1200"/>
              </a:spcBef>
              <a:buNone/>
            </a:pPr>
            <a:r>
              <a:rPr lang="en-US" dirty="0"/>
              <a:t>Your metrics can be stored durably in CloudWatch as CloudWatch Logs.</a:t>
            </a:r>
          </a:p>
          <a:p>
            <a:pPr marL="457200" lvl="1" indent="-457200">
              <a:spcBef>
                <a:spcPts val="1200"/>
              </a:spcBef>
            </a:pPr>
            <a:r>
              <a:rPr lang="en-US" sz="2200" dirty="0"/>
              <a:t>Admins and other parties review CloudWatch logs directly via AWS Management Console.</a:t>
            </a:r>
          </a:p>
          <a:p>
            <a:pPr marL="457200" lvl="1" indent="-457200">
              <a:spcBef>
                <a:spcPts val="1200"/>
              </a:spcBef>
            </a:pPr>
            <a:r>
              <a:rPr lang="en-US" sz="2200" dirty="0"/>
              <a:t>Logs can be stored in Amazon S3, to be accessed by other services or another user.</a:t>
            </a:r>
          </a:p>
          <a:p>
            <a:pPr marL="457200" lvl="1" indent="-457200">
              <a:spcBef>
                <a:spcPts val="1200"/>
              </a:spcBef>
            </a:pPr>
            <a:r>
              <a:rPr lang="en-US" sz="2200" dirty="0"/>
              <a:t>Logs can be streamed in real time to data-processing solutions like Amazon Kinesis Streams or AWS Lambda.</a:t>
            </a:r>
          </a:p>
        </p:txBody>
      </p:sp>
      <p:pic>
        <p:nvPicPr>
          <p:cNvPr id="8" name="Picture 7" descr="S3-Buck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268" y="2352053"/>
            <a:ext cx="935817" cy="783898"/>
          </a:xfrm>
          <a:prstGeom prst="rect">
            <a:avLst/>
          </a:prstGeom>
        </p:spPr>
      </p:pic>
      <p:sp>
        <p:nvSpPr>
          <p:cNvPr id="13" name="TextBox 12"/>
          <p:cNvSpPr txBox="1"/>
          <p:nvPr/>
        </p:nvSpPr>
        <p:spPr>
          <a:xfrm>
            <a:off x="9232085" y="2632367"/>
            <a:ext cx="1824844" cy="318100"/>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S3 bucket</a:t>
            </a:r>
          </a:p>
        </p:txBody>
      </p:sp>
      <p:sp>
        <p:nvSpPr>
          <p:cNvPr id="14" name="TextBox 13"/>
          <p:cNvSpPr txBox="1"/>
          <p:nvPr/>
        </p:nvSpPr>
        <p:spPr>
          <a:xfrm>
            <a:off x="8817771" y="3549304"/>
            <a:ext cx="1824844" cy="318100"/>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Admins</a:t>
            </a:r>
          </a:p>
        </p:txBody>
      </p:sp>
      <p:sp>
        <p:nvSpPr>
          <p:cNvPr id="18" name="TextBox 17"/>
          <p:cNvSpPr txBox="1"/>
          <p:nvPr/>
        </p:nvSpPr>
        <p:spPr>
          <a:xfrm>
            <a:off x="3157265" y="3191839"/>
            <a:ext cx="1824844" cy="543867"/>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403" y="2188977"/>
            <a:ext cx="702468" cy="682580"/>
          </a:xfrm>
          <a:prstGeom prst="rect">
            <a:avLst/>
          </a:prstGeom>
        </p:spPr>
      </p:pic>
      <p:grpSp>
        <p:nvGrpSpPr>
          <p:cNvPr id="57" name="Group 56"/>
          <p:cNvGrpSpPr/>
          <p:nvPr/>
        </p:nvGrpSpPr>
        <p:grpSpPr>
          <a:xfrm>
            <a:off x="1026505" y="2048055"/>
            <a:ext cx="2084105" cy="1061462"/>
            <a:chOff x="374833" y="1296554"/>
            <a:chExt cx="1309332" cy="796096"/>
          </a:xfrm>
        </p:grpSpPr>
        <p:grpSp>
          <p:nvGrpSpPr>
            <p:cNvPr id="54" name="Group 53"/>
            <p:cNvGrpSpPr/>
            <p:nvPr/>
          </p:nvGrpSpPr>
          <p:grpSpPr>
            <a:xfrm>
              <a:off x="374833" y="1296554"/>
              <a:ext cx="1309332" cy="417680"/>
              <a:chOff x="2893219" y="1939196"/>
              <a:chExt cx="3193255" cy="1018656"/>
            </a:xfrm>
          </p:grpSpPr>
          <p:sp>
            <p:nvSpPr>
              <p:cNvPr id="21" name="Line 91"/>
              <p:cNvSpPr>
                <a:spLocks noChangeShapeType="1"/>
              </p:cNvSpPr>
              <p:nvPr/>
            </p:nvSpPr>
            <p:spPr bwMode="auto">
              <a:xfrm>
                <a:off x="334952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2" name="Line 92"/>
              <p:cNvSpPr>
                <a:spLocks noChangeShapeType="1"/>
              </p:cNvSpPr>
              <p:nvPr/>
            </p:nvSpPr>
            <p:spPr bwMode="auto">
              <a:xfrm>
                <a:off x="3635277" y="1987409"/>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3" name="Line 93"/>
              <p:cNvSpPr>
                <a:spLocks noChangeShapeType="1"/>
              </p:cNvSpPr>
              <p:nvPr/>
            </p:nvSpPr>
            <p:spPr bwMode="auto">
              <a:xfrm>
                <a:off x="392102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4" name="Line 94"/>
              <p:cNvSpPr>
                <a:spLocks noChangeShapeType="1"/>
              </p:cNvSpPr>
              <p:nvPr/>
            </p:nvSpPr>
            <p:spPr bwMode="auto">
              <a:xfrm>
                <a:off x="420677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5" name="Line 95"/>
              <p:cNvSpPr>
                <a:spLocks noChangeShapeType="1"/>
              </p:cNvSpPr>
              <p:nvPr/>
            </p:nvSpPr>
            <p:spPr bwMode="auto">
              <a:xfrm>
                <a:off x="4492527" y="1987409"/>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6" name="Line 96"/>
              <p:cNvSpPr>
                <a:spLocks noChangeShapeType="1"/>
              </p:cNvSpPr>
              <p:nvPr/>
            </p:nvSpPr>
            <p:spPr bwMode="auto">
              <a:xfrm>
                <a:off x="477827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7" name="Line 97"/>
              <p:cNvSpPr>
                <a:spLocks noChangeShapeType="1"/>
              </p:cNvSpPr>
              <p:nvPr/>
            </p:nvSpPr>
            <p:spPr bwMode="auto">
              <a:xfrm>
                <a:off x="5064027" y="1987409"/>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8" name="Line 98"/>
              <p:cNvSpPr>
                <a:spLocks noChangeShapeType="1"/>
              </p:cNvSpPr>
              <p:nvPr/>
            </p:nvSpPr>
            <p:spPr bwMode="auto">
              <a:xfrm>
                <a:off x="534977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29" name="Line 99"/>
              <p:cNvSpPr>
                <a:spLocks noChangeShapeType="1"/>
              </p:cNvSpPr>
              <p:nvPr/>
            </p:nvSpPr>
            <p:spPr bwMode="auto">
              <a:xfrm>
                <a:off x="5635527" y="1986740"/>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0" name="Line 100"/>
              <p:cNvSpPr>
                <a:spLocks noChangeShapeType="1"/>
              </p:cNvSpPr>
              <p:nvPr/>
            </p:nvSpPr>
            <p:spPr bwMode="auto">
              <a:xfrm>
                <a:off x="5921277" y="1987409"/>
                <a:ext cx="0" cy="964406"/>
              </a:xfrm>
              <a:prstGeom prst="line">
                <a:avLst/>
              </a:prstGeom>
              <a:noFill/>
              <a:ln w="12700" cap="flat">
                <a:solidFill>
                  <a:srgbClr val="D9D9D9"/>
                </a:solidFill>
                <a:prstDash val="solid"/>
                <a:miter lim="800000"/>
                <a:headEnd type="none" w="med" len="med"/>
                <a:tailEnd type="none" w="med" len="med"/>
              </a:ln>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grpSp>
            <p:nvGrpSpPr>
              <p:cNvPr id="31" name="Group 30"/>
              <p:cNvGrpSpPr>
                <a:grpSpLocks/>
              </p:cNvGrpSpPr>
              <p:nvPr/>
            </p:nvGrpSpPr>
            <p:grpSpPr bwMode="auto">
              <a:xfrm>
                <a:off x="2893219" y="2099923"/>
                <a:ext cx="3193255" cy="766167"/>
                <a:chOff x="-200" y="-128"/>
                <a:chExt cx="3576" cy="1144"/>
              </a:xfrm>
            </p:grpSpPr>
            <p:grpSp>
              <p:nvGrpSpPr>
                <p:cNvPr id="42" name="Group 41"/>
                <p:cNvGrpSpPr>
                  <a:grpSpLocks/>
                </p:cNvGrpSpPr>
                <p:nvPr/>
              </p:nvGrpSpPr>
              <p:grpSpPr bwMode="auto">
                <a:xfrm>
                  <a:off x="-200" y="-80"/>
                  <a:ext cx="1016" cy="1096"/>
                  <a:chOff x="0" y="0"/>
                  <a:chExt cx="1016" cy="1096"/>
                </a:xfrm>
              </p:grpSpPr>
              <p:sp>
                <p:nvSpPr>
                  <p:cNvPr id="52" name="Freeform 51"/>
                  <p:cNvSpPr>
                    <a:spLocks/>
                  </p:cNvSpPr>
                  <p:nvPr/>
                </p:nvSpPr>
                <p:spPr bwMode="auto">
                  <a:xfrm>
                    <a:off x="200" y="88"/>
                    <a:ext cx="784" cy="872"/>
                  </a:xfrm>
                  <a:custGeom>
                    <a:avLst/>
                    <a:gdLst>
                      <a:gd name="T0" fmla="*/ 3086 w 21600"/>
                      <a:gd name="T1" fmla="*/ 198 h 21600"/>
                      <a:gd name="T2" fmla="*/ 0 w 21600"/>
                      <a:gd name="T3" fmla="*/ 2972 h 21600"/>
                      <a:gd name="T4" fmla="*/ 6392 w 21600"/>
                      <a:gd name="T5" fmla="*/ 396 h 21600"/>
                      <a:gd name="T6" fmla="*/ 441 w 21600"/>
                      <a:gd name="T7" fmla="*/ 5747 h 21600"/>
                      <a:gd name="T8" fmla="*/ 10139 w 21600"/>
                      <a:gd name="T9" fmla="*/ 396 h 21600"/>
                      <a:gd name="T10" fmla="*/ 0 w 21600"/>
                      <a:gd name="T11" fmla="*/ 8719 h 21600"/>
                      <a:gd name="T12" fmla="*/ 13224 w 21600"/>
                      <a:gd name="T13" fmla="*/ 0 h 21600"/>
                      <a:gd name="T14" fmla="*/ 441 w 21600"/>
                      <a:gd name="T15" fmla="*/ 11494 h 21600"/>
                      <a:gd name="T16" fmla="*/ 16090 w 21600"/>
                      <a:gd name="T17" fmla="*/ 0 h 21600"/>
                      <a:gd name="T18" fmla="*/ 0 w 21600"/>
                      <a:gd name="T19" fmla="*/ 14664 h 21600"/>
                      <a:gd name="T20" fmla="*/ 18955 w 21600"/>
                      <a:gd name="T21" fmla="*/ 198 h 21600"/>
                      <a:gd name="T22" fmla="*/ 220 w 21600"/>
                      <a:gd name="T23" fmla="*/ 17637 h 21600"/>
                      <a:gd name="T24" fmla="*/ 21600 w 21600"/>
                      <a:gd name="T25" fmla="*/ 594 h 21600"/>
                      <a:gd name="T26" fmla="*/ 0 w 21600"/>
                      <a:gd name="T27" fmla="*/ 19817 h 21600"/>
                      <a:gd name="T28" fmla="*/ 21159 w 21600"/>
                      <a:gd name="T29" fmla="*/ 2774 h 21600"/>
                      <a:gd name="T30" fmla="*/ 1322 w 21600"/>
                      <a:gd name="T31" fmla="*/ 21006 h 21600"/>
                      <a:gd name="T32" fmla="*/ 20278 w 21600"/>
                      <a:gd name="T33" fmla="*/ 5549 h 21600"/>
                      <a:gd name="T34" fmla="*/ 3967 w 21600"/>
                      <a:gd name="T35" fmla="*/ 21006 h 21600"/>
                      <a:gd name="T36" fmla="*/ 17412 w 21600"/>
                      <a:gd name="T37" fmla="*/ 10899 h 21600"/>
                      <a:gd name="T38" fmla="*/ 6392 w 21600"/>
                      <a:gd name="T39" fmla="*/ 21006 h 21600"/>
                      <a:gd name="T40" fmla="*/ 16531 w 21600"/>
                      <a:gd name="T41" fmla="*/ 14268 h 21600"/>
                      <a:gd name="T42" fmla="*/ 9478 w 21600"/>
                      <a:gd name="T43" fmla="*/ 21006 h 21600"/>
                      <a:gd name="T44" fmla="*/ 16310 w 21600"/>
                      <a:gd name="T45" fmla="*/ 17240 h 21600"/>
                      <a:gd name="T46" fmla="*/ 11902 w 21600"/>
                      <a:gd name="T47" fmla="*/ 21600 h 21600"/>
                      <a:gd name="T48" fmla="*/ 16090 w 21600"/>
                      <a:gd name="T49" fmla="*/ 19420 h 21600"/>
                      <a:gd name="T50" fmla="*/ 14767 w 21600"/>
                      <a:gd name="T51" fmla="*/ 2100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3086" y="198"/>
                        </a:moveTo>
                        <a:lnTo>
                          <a:pt x="0" y="2972"/>
                        </a:lnTo>
                        <a:lnTo>
                          <a:pt x="6392" y="396"/>
                        </a:lnTo>
                        <a:lnTo>
                          <a:pt x="441" y="5747"/>
                        </a:lnTo>
                        <a:lnTo>
                          <a:pt x="10139" y="396"/>
                        </a:lnTo>
                        <a:lnTo>
                          <a:pt x="0" y="8719"/>
                        </a:lnTo>
                        <a:lnTo>
                          <a:pt x="13224" y="0"/>
                        </a:lnTo>
                        <a:lnTo>
                          <a:pt x="441" y="11494"/>
                        </a:lnTo>
                        <a:lnTo>
                          <a:pt x="16090" y="0"/>
                        </a:lnTo>
                        <a:lnTo>
                          <a:pt x="0" y="14664"/>
                        </a:lnTo>
                        <a:lnTo>
                          <a:pt x="18955" y="198"/>
                        </a:lnTo>
                        <a:lnTo>
                          <a:pt x="220" y="17637"/>
                        </a:lnTo>
                        <a:lnTo>
                          <a:pt x="21600" y="594"/>
                        </a:lnTo>
                        <a:lnTo>
                          <a:pt x="0" y="19817"/>
                        </a:lnTo>
                        <a:lnTo>
                          <a:pt x="21159" y="2774"/>
                        </a:lnTo>
                        <a:lnTo>
                          <a:pt x="1322" y="21006"/>
                        </a:lnTo>
                        <a:lnTo>
                          <a:pt x="20278" y="5549"/>
                        </a:lnTo>
                        <a:lnTo>
                          <a:pt x="3967" y="21006"/>
                        </a:lnTo>
                        <a:lnTo>
                          <a:pt x="17412" y="10899"/>
                        </a:lnTo>
                        <a:lnTo>
                          <a:pt x="6392" y="21006"/>
                        </a:lnTo>
                        <a:lnTo>
                          <a:pt x="16531" y="14268"/>
                        </a:lnTo>
                        <a:lnTo>
                          <a:pt x="9478" y="21006"/>
                        </a:lnTo>
                        <a:lnTo>
                          <a:pt x="16310" y="17240"/>
                        </a:lnTo>
                        <a:lnTo>
                          <a:pt x="11902" y="21600"/>
                        </a:lnTo>
                        <a:lnTo>
                          <a:pt x="16090" y="19420"/>
                        </a:lnTo>
                        <a:lnTo>
                          <a:pt x="14767" y="21006"/>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type="none" w="med" len="med"/>
                        <a:tailEnd type="none" w="med" len="med"/>
                      </a14:hiddenLine>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pic>
                <p:nvPicPr>
                  <p:cNvPr id="53" name="Picture 52"/>
                  <p:cNvPicPr>
                    <a:picLocks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016" cy="1096"/>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a:tailEnd/>
                      </a14:hiddenLine>
                    </a:ext>
                  </a:extLst>
                </p:spPr>
              </p:pic>
            </p:grpSp>
            <p:grpSp>
              <p:nvGrpSpPr>
                <p:cNvPr id="43" name="Group 42"/>
                <p:cNvGrpSpPr>
                  <a:grpSpLocks/>
                </p:cNvGrpSpPr>
                <p:nvPr/>
              </p:nvGrpSpPr>
              <p:grpSpPr bwMode="auto">
                <a:xfrm>
                  <a:off x="632" y="-128"/>
                  <a:ext cx="1136" cy="1088"/>
                  <a:chOff x="0" y="0"/>
                  <a:chExt cx="1136" cy="1088"/>
                </a:xfrm>
              </p:grpSpPr>
              <p:sp>
                <p:nvSpPr>
                  <p:cNvPr id="50" name="Freeform 49"/>
                  <p:cNvSpPr>
                    <a:spLocks/>
                  </p:cNvSpPr>
                  <p:nvPr/>
                </p:nvSpPr>
                <p:spPr bwMode="auto">
                  <a:xfrm>
                    <a:off x="152" y="136"/>
                    <a:ext cx="928" cy="847"/>
                  </a:xfrm>
                  <a:custGeom>
                    <a:avLst/>
                    <a:gdLst>
                      <a:gd name="T0" fmla="*/ 2793 w 21600"/>
                      <a:gd name="T1" fmla="*/ 204 h 21600"/>
                      <a:gd name="T2" fmla="*/ 186 w 21600"/>
                      <a:gd name="T3" fmla="*/ 2445 h 21600"/>
                      <a:gd name="T4" fmla="*/ 5772 w 21600"/>
                      <a:gd name="T5" fmla="*/ 611 h 21600"/>
                      <a:gd name="T6" fmla="*/ 0 w 21600"/>
                      <a:gd name="T7" fmla="*/ 5094 h 21600"/>
                      <a:gd name="T8" fmla="*/ 8379 w 21600"/>
                      <a:gd name="T9" fmla="*/ 204 h 21600"/>
                      <a:gd name="T10" fmla="*/ 1303 w 21600"/>
                      <a:gd name="T11" fmla="*/ 7540 h 21600"/>
                      <a:gd name="T12" fmla="*/ 10986 w 21600"/>
                      <a:gd name="T13" fmla="*/ 0 h 21600"/>
                      <a:gd name="T14" fmla="*/ 1676 w 21600"/>
                      <a:gd name="T15" fmla="*/ 10392 h 21600"/>
                      <a:gd name="T16" fmla="*/ 13034 w 21600"/>
                      <a:gd name="T17" fmla="*/ 408 h 21600"/>
                      <a:gd name="T18" fmla="*/ 1862 w 21600"/>
                      <a:gd name="T19" fmla="*/ 12226 h 21600"/>
                      <a:gd name="T20" fmla="*/ 15828 w 21600"/>
                      <a:gd name="T21" fmla="*/ 408 h 21600"/>
                      <a:gd name="T22" fmla="*/ 2793 w 21600"/>
                      <a:gd name="T23" fmla="*/ 14875 h 21600"/>
                      <a:gd name="T24" fmla="*/ 18807 w 21600"/>
                      <a:gd name="T25" fmla="*/ 611 h 21600"/>
                      <a:gd name="T26" fmla="*/ 3538 w 21600"/>
                      <a:gd name="T27" fmla="*/ 17525 h 21600"/>
                      <a:gd name="T28" fmla="*/ 21041 w 21600"/>
                      <a:gd name="T29" fmla="*/ 408 h 21600"/>
                      <a:gd name="T30" fmla="*/ 4097 w 21600"/>
                      <a:gd name="T31" fmla="*/ 20377 h 21600"/>
                      <a:gd name="T32" fmla="*/ 21600 w 21600"/>
                      <a:gd name="T33" fmla="*/ 2242 h 21600"/>
                      <a:gd name="T34" fmla="*/ 5772 w 21600"/>
                      <a:gd name="T35" fmla="*/ 21600 h 21600"/>
                      <a:gd name="T36" fmla="*/ 21041 w 21600"/>
                      <a:gd name="T37" fmla="*/ 5706 h 21600"/>
                      <a:gd name="T38" fmla="*/ 8752 w 21600"/>
                      <a:gd name="T39" fmla="*/ 21600 h 21600"/>
                      <a:gd name="T40" fmla="*/ 18062 w 21600"/>
                      <a:gd name="T41" fmla="*/ 12634 h 21600"/>
                      <a:gd name="T42" fmla="*/ 12103 w 21600"/>
                      <a:gd name="T43" fmla="*/ 21396 h 21600"/>
                      <a:gd name="T44" fmla="*/ 17131 w 21600"/>
                      <a:gd name="T45" fmla="*/ 18136 h 21600"/>
                      <a:gd name="T46" fmla="*/ 14524 w 21600"/>
                      <a:gd name="T47" fmla="*/ 21600 h 21600"/>
                      <a:gd name="T48" fmla="*/ 16945 w 21600"/>
                      <a:gd name="T49" fmla="*/ 20377 h 21600"/>
                      <a:gd name="T50" fmla="*/ 11359 w 21600"/>
                      <a:gd name="T51" fmla="*/ 17525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793" y="204"/>
                        </a:moveTo>
                        <a:lnTo>
                          <a:pt x="186" y="2445"/>
                        </a:lnTo>
                        <a:lnTo>
                          <a:pt x="5772" y="611"/>
                        </a:lnTo>
                        <a:lnTo>
                          <a:pt x="0" y="5094"/>
                        </a:lnTo>
                        <a:lnTo>
                          <a:pt x="8379" y="204"/>
                        </a:lnTo>
                        <a:lnTo>
                          <a:pt x="1303" y="7540"/>
                        </a:lnTo>
                        <a:lnTo>
                          <a:pt x="10986" y="0"/>
                        </a:lnTo>
                        <a:lnTo>
                          <a:pt x="1676" y="10392"/>
                        </a:lnTo>
                        <a:lnTo>
                          <a:pt x="13034" y="408"/>
                        </a:lnTo>
                        <a:lnTo>
                          <a:pt x="1862" y="12226"/>
                        </a:lnTo>
                        <a:lnTo>
                          <a:pt x="15828" y="408"/>
                        </a:lnTo>
                        <a:lnTo>
                          <a:pt x="2793" y="14875"/>
                        </a:lnTo>
                        <a:lnTo>
                          <a:pt x="18807" y="611"/>
                        </a:lnTo>
                        <a:lnTo>
                          <a:pt x="3538" y="17525"/>
                        </a:lnTo>
                        <a:lnTo>
                          <a:pt x="21041" y="408"/>
                        </a:lnTo>
                        <a:lnTo>
                          <a:pt x="4097" y="20377"/>
                        </a:lnTo>
                        <a:lnTo>
                          <a:pt x="21600" y="2242"/>
                        </a:lnTo>
                        <a:lnTo>
                          <a:pt x="5772" y="21600"/>
                        </a:lnTo>
                        <a:lnTo>
                          <a:pt x="21041" y="5706"/>
                        </a:lnTo>
                        <a:lnTo>
                          <a:pt x="8752" y="21600"/>
                        </a:lnTo>
                        <a:lnTo>
                          <a:pt x="18062" y="12634"/>
                        </a:lnTo>
                        <a:lnTo>
                          <a:pt x="12103" y="21396"/>
                        </a:lnTo>
                        <a:lnTo>
                          <a:pt x="17131" y="18136"/>
                        </a:lnTo>
                        <a:lnTo>
                          <a:pt x="14524" y="21600"/>
                        </a:lnTo>
                        <a:lnTo>
                          <a:pt x="16945" y="20377"/>
                        </a:lnTo>
                        <a:lnTo>
                          <a:pt x="11359" y="17525"/>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type="none" w="med" len="med"/>
                        <a:tailEnd type="none" w="med" len="med"/>
                      </a14:hiddenLine>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pic>
                <p:nvPicPr>
                  <p:cNvPr id="51" name="Picture 50"/>
                  <p:cNvPicPr>
                    <a:picLocks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136" cy="1088"/>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a:tailEnd/>
                      </a14:hiddenLine>
                    </a:ext>
                  </a:extLst>
                </p:spPr>
              </p:pic>
            </p:grpSp>
            <p:grpSp>
              <p:nvGrpSpPr>
                <p:cNvPr id="44" name="Group 43"/>
                <p:cNvGrpSpPr>
                  <a:grpSpLocks/>
                </p:cNvGrpSpPr>
                <p:nvPr/>
              </p:nvGrpSpPr>
              <p:grpSpPr bwMode="auto">
                <a:xfrm>
                  <a:off x="1552" y="-128"/>
                  <a:ext cx="1136" cy="1088"/>
                  <a:chOff x="0" y="0"/>
                  <a:chExt cx="1136" cy="1088"/>
                </a:xfrm>
              </p:grpSpPr>
              <p:sp>
                <p:nvSpPr>
                  <p:cNvPr id="48" name="Freeform 47"/>
                  <p:cNvSpPr>
                    <a:spLocks/>
                  </p:cNvSpPr>
                  <p:nvPr/>
                </p:nvSpPr>
                <p:spPr bwMode="auto">
                  <a:xfrm>
                    <a:off x="152" y="136"/>
                    <a:ext cx="928" cy="872"/>
                  </a:xfrm>
                  <a:custGeom>
                    <a:avLst/>
                    <a:gdLst>
                      <a:gd name="T0" fmla="*/ 2793 w 21600"/>
                      <a:gd name="T1" fmla="*/ 198 h 21600"/>
                      <a:gd name="T2" fmla="*/ 186 w 21600"/>
                      <a:gd name="T3" fmla="*/ 2378 h 21600"/>
                      <a:gd name="T4" fmla="*/ 5772 w 21600"/>
                      <a:gd name="T5" fmla="*/ 594 h 21600"/>
                      <a:gd name="T6" fmla="*/ 0 w 21600"/>
                      <a:gd name="T7" fmla="*/ 4954 h 21600"/>
                      <a:gd name="T8" fmla="*/ 8379 w 21600"/>
                      <a:gd name="T9" fmla="*/ 198 h 21600"/>
                      <a:gd name="T10" fmla="*/ 1303 w 21600"/>
                      <a:gd name="T11" fmla="*/ 7332 h 21600"/>
                      <a:gd name="T12" fmla="*/ 10986 w 21600"/>
                      <a:gd name="T13" fmla="*/ 0 h 21600"/>
                      <a:gd name="T14" fmla="*/ 1676 w 21600"/>
                      <a:gd name="T15" fmla="*/ 10106 h 21600"/>
                      <a:gd name="T16" fmla="*/ 13034 w 21600"/>
                      <a:gd name="T17" fmla="*/ 396 h 21600"/>
                      <a:gd name="T18" fmla="*/ 1862 w 21600"/>
                      <a:gd name="T19" fmla="*/ 11890 h 21600"/>
                      <a:gd name="T20" fmla="*/ 15828 w 21600"/>
                      <a:gd name="T21" fmla="*/ 396 h 21600"/>
                      <a:gd name="T22" fmla="*/ 2793 w 21600"/>
                      <a:gd name="T23" fmla="*/ 14466 h 21600"/>
                      <a:gd name="T24" fmla="*/ 18807 w 21600"/>
                      <a:gd name="T25" fmla="*/ 594 h 21600"/>
                      <a:gd name="T26" fmla="*/ 3538 w 21600"/>
                      <a:gd name="T27" fmla="*/ 17042 h 21600"/>
                      <a:gd name="T28" fmla="*/ 21041 w 21600"/>
                      <a:gd name="T29" fmla="*/ 396 h 21600"/>
                      <a:gd name="T30" fmla="*/ 4097 w 21600"/>
                      <a:gd name="T31" fmla="*/ 19817 h 21600"/>
                      <a:gd name="T32" fmla="*/ 21600 w 21600"/>
                      <a:gd name="T33" fmla="*/ 2180 h 21600"/>
                      <a:gd name="T34" fmla="*/ 5772 w 21600"/>
                      <a:gd name="T35" fmla="*/ 21006 h 21600"/>
                      <a:gd name="T36" fmla="*/ 21041 w 21600"/>
                      <a:gd name="T37" fmla="*/ 5549 h 21600"/>
                      <a:gd name="T38" fmla="*/ 8752 w 21600"/>
                      <a:gd name="T39" fmla="*/ 21006 h 21600"/>
                      <a:gd name="T40" fmla="*/ 18062 w 21600"/>
                      <a:gd name="T41" fmla="*/ 12286 h 21600"/>
                      <a:gd name="T42" fmla="*/ 12103 w 21600"/>
                      <a:gd name="T43" fmla="*/ 20807 h 21600"/>
                      <a:gd name="T44" fmla="*/ 17131 w 21600"/>
                      <a:gd name="T45" fmla="*/ 17637 h 21600"/>
                      <a:gd name="T46" fmla="*/ 14524 w 21600"/>
                      <a:gd name="T47" fmla="*/ 21006 h 21600"/>
                      <a:gd name="T48" fmla="*/ 16945 w 21600"/>
                      <a:gd name="T49" fmla="*/ 19817 h 21600"/>
                      <a:gd name="T50" fmla="*/ 16014 w 21600"/>
                      <a:gd name="T51"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00" h="21600">
                        <a:moveTo>
                          <a:pt x="2793" y="198"/>
                        </a:moveTo>
                        <a:lnTo>
                          <a:pt x="186" y="2378"/>
                        </a:lnTo>
                        <a:lnTo>
                          <a:pt x="5772" y="594"/>
                        </a:lnTo>
                        <a:lnTo>
                          <a:pt x="0" y="4954"/>
                        </a:lnTo>
                        <a:lnTo>
                          <a:pt x="8379" y="198"/>
                        </a:lnTo>
                        <a:lnTo>
                          <a:pt x="1303" y="7332"/>
                        </a:lnTo>
                        <a:lnTo>
                          <a:pt x="10986" y="0"/>
                        </a:lnTo>
                        <a:lnTo>
                          <a:pt x="1676" y="10106"/>
                        </a:lnTo>
                        <a:lnTo>
                          <a:pt x="13034" y="396"/>
                        </a:lnTo>
                        <a:lnTo>
                          <a:pt x="1862" y="11890"/>
                        </a:lnTo>
                        <a:lnTo>
                          <a:pt x="15828" y="396"/>
                        </a:lnTo>
                        <a:lnTo>
                          <a:pt x="2793" y="14466"/>
                        </a:lnTo>
                        <a:lnTo>
                          <a:pt x="18807" y="594"/>
                        </a:lnTo>
                        <a:lnTo>
                          <a:pt x="3538" y="17042"/>
                        </a:lnTo>
                        <a:lnTo>
                          <a:pt x="21041" y="396"/>
                        </a:lnTo>
                        <a:lnTo>
                          <a:pt x="4097" y="19817"/>
                        </a:lnTo>
                        <a:lnTo>
                          <a:pt x="21600" y="2180"/>
                        </a:lnTo>
                        <a:lnTo>
                          <a:pt x="5772" y="21006"/>
                        </a:lnTo>
                        <a:lnTo>
                          <a:pt x="21041" y="5549"/>
                        </a:lnTo>
                        <a:lnTo>
                          <a:pt x="8752" y="21006"/>
                        </a:lnTo>
                        <a:lnTo>
                          <a:pt x="18062" y="12286"/>
                        </a:lnTo>
                        <a:lnTo>
                          <a:pt x="12103" y="20807"/>
                        </a:lnTo>
                        <a:lnTo>
                          <a:pt x="17131" y="17637"/>
                        </a:lnTo>
                        <a:lnTo>
                          <a:pt x="14524" y="21006"/>
                        </a:lnTo>
                        <a:lnTo>
                          <a:pt x="16945" y="19817"/>
                        </a:lnTo>
                        <a:lnTo>
                          <a:pt x="16014" y="2160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type="none" w="med" len="med"/>
                        <a:tailEnd type="none" w="med" len="med"/>
                      </a14:hiddenLine>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pic>
                <p:nvPicPr>
                  <p:cNvPr id="49" name="Picture 48"/>
                  <p:cNvPicPr>
                    <a:picLocks noChangeArrowheads="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136" cy="1088"/>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a:tailEnd/>
                      </a14:hiddenLine>
                    </a:ext>
                  </a:extLst>
                </p:spPr>
              </p:pic>
            </p:grpSp>
            <p:grpSp>
              <p:nvGrpSpPr>
                <p:cNvPr id="45" name="Group 44"/>
                <p:cNvGrpSpPr>
                  <a:grpSpLocks/>
                </p:cNvGrpSpPr>
                <p:nvPr/>
              </p:nvGrpSpPr>
              <p:grpSpPr bwMode="auto">
                <a:xfrm>
                  <a:off x="2360" y="-112"/>
                  <a:ext cx="1016" cy="1040"/>
                  <a:chOff x="0" y="0"/>
                  <a:chExt cx="1016" cy="1040"/>
                </a:xfrm>
              </p:grpSpPr>
              <p:sp>
                <p:nvSpPr>
                  <p:cNvPr id="46" name="Freeform 45"/>
                  <p:cNvSpPr>
                    <a:spLocks/>
                  </p:cNvSpPr>
                  <p:nvPr/>
                </p:nvSpPr>
                <p:spPr bwMode="auto">
                  <a:xfrm>
                    <a:off x="240" y="112"/>
                    <a:ext cx="544" cy="896"/>
                  </a:xfrm>
                  <a:custGeom>
                    <a:avLst/>
                    <a:gdLst>
                      <a:gd name="T0" fmla="*/ 6035 w 21600"/>
                      <a:gd name="T1" fmla="*/ 0 h 21600"/>
                      <a:gd name="T2" fmla="*/ 0 w 21600"/>
                      <a:gd name="T3" fmla="*/ 2121 h 21600"/>
                      <a:gd name="T4" fmla="*/ 9212 w 21600"/>
                      <a:gd name="T5" fmla="*/ 0 h 21600"/>
                      <a:gd name="T6" fmla="*/ 1271 w 21600"/>
                      <a:gd name="T7" fmla="*/ 3664 h 21600"/>
                      <a:gd name="T8" fmla="*/ 13341 w 21600"/>
                      <a:gd name="T9" fmla="*/ 193 h 21600"/>
                      <a:gd name="T10" fmla="*/ 635 w 21600"/>
                      <a:gd name="T11" fmla="*/ 5786 h 21600"/>
                      <a:gd name="T12" fmla="*/ 17153 w 21600"/>
                      <a:gd name="T13" fmla="*/ 579 h 21600"/>
                      <a:gd name="T14" fmla="*/ 4129 w 21600"/>
                      <a:gd name="T15" fmla="*/ 6943 h 21600"/>
                      <a:gd name="T16" fmla="*/ 21600 w 21600"/>
                      <a:gd name="T17" fmla="*/ 386 h 21600"/>
                      <a:gd name="T18" fmla="*/ 4129 w 21600"/>
                      <a:gd name="T19" fmla="*/ 8871 h 21600"/>
                      <a:gd name="T20" fmla="*/ 21600 w 21600"/>
                      <a:gd name="T21" fmla="*/ 2507 h 21600"/>
                      <a:gd name="T22" fmla="*/ 5718 w 21600"/>
                      <a:gd name="T23" fmla="*/ 11186 h 21600"/>
                      <a:gd name="T24" fmla="*/ 21282 w 21600"/>
                      <a:gd name="T25" fmla="*/ 5979 h 21600"/>
                      <a:gd name="T26" fmla="*/ 5718 w 21600"/>
                      <a:gd name="T27" fmla="*/ 13307 h 21600"/>
                      <a:gd name="T28" fmla="*/ 20647 w 21600"/>
                      <a:gd name="T29" fmla="*/ 9064 h 21600"/>
                      <a:gd name="T30" fmla="*/ 6671 w 21600"/>
                      <a:gd name="T31" fmla="*/ 15621 h 21600"/>
                      <a:gd name="T32" fmla="*/ 20647 w 21600"/>
                      <a:gd name="T33" fmla="*/ 11957 h 21600"/>
                      <a:gd name="T34" fmla="*/ 7624 w 21600"/>
                      <a:gd name="T35" fmla="*/ 17743 h 21600"/>
                      <a:gd name="T36" fmla="*/ 20647 w 21600"/>
                      <a:gd name="T37" fmla="*/ 15236 h 21600"/>
                      <a:gd name="T38" fmla="*/ 9212 w 21600"/>
                      <a:gd name="T39" fmla="*/ 19671 h 21600"/>
                      <a:gd name="T40" fmla="*/ 20012 w 21600"/>
                      <a:gd name="T41" fmla="*/ 17743 h 21600"/>
                      <a:gd name="T42" fmla="*/ 12388 w 21600"/>
                      <a:gd name="T43" fmla="*/ 20636 h 21600"/>
                      <a:gd name="T44" fmla="*/ 20012 w 21600"/>
                      <a:gd name="T45" fmla="*/ 20057 h 21600"/>
                      <a:gd name="T46" fmla="*/ 16835 w 21600"/>
                      <a:gd name="T47" fmla="*/ 216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600" h="21600">
                        <a:moveTo>
                          <a:pt x="6035" y="0"/>
                        </a:moveTo>
                        <a:lnTo>
                          <a:pt x="0" y="2121"/>
                        </a:lnTo>
                        <a:lnTo>
                          <a:pt x="9212" y="0"/>
                        </a:lnTo>
                        <a:lnTo>
                          <a:pt x="1271" y="3664"/>
                        </a:lnTo>
                        <a:lnTo>
                          <a:pt x="13341" y="193"/>
                        </a:lnTo>
                        <a:lnTo>
                          <a:pt x="635" y="5786"/>
                        </a:lnTo>
                        <a:lnTo>
                          <a:pt x="17153" y="579"/>
                        </a:lnTo>
                        <a:lnTo>
                          <a:pt x="4129" y="6943"/>
                        </a:lnTo>
                        <a:lnTo>
                          <a:pt x="21600" y="386"/>
                        </a:lnTo>
                        <a:lnTo>
                          <a:pt x="4129" y="8871"/>
                        </a:lnTo>
                        <a:lnTo>
                          <a:pt x="21600" y="2507"/>
                        </a:lnTo>
                        <a:lnTo>
                          <a:pt x="5718" y="11186"/>
                        </a:lnTo>
                        <a:lnTo>
                          <a:pt x="21282" y="5979"/>
                        </a:lnTo>
                        <a:lnTo>
                          <a:pt x="5718" y="13307"/>
                        </a:lnTo>
                        <a:lnTo>
                          <a:pt x="20647" y="9064"/>
                        </a:lnTo>
                        <a:lnTo>
                          <a:pt x="6671" y="15621"/>
                        </a:lnTo>
                        <a:lnTo>
                          <a:pt x="20647" y="11957"/>
                        </a:lnTo>
                        <a:lnTo>
                          <a:pt x="7624" y="17743"/>
                        </a:lnTo>
                        <a:lnTo>
                          <a:pt x="20647" y="15236"/>
                        </a:lnTo>
                        <a:lnTo>
                          <a:pt x="9212" y="19671"/>
                        </a:lnTo>
                        <a:lnTo>
                          <a:pt x="20012" y="17743"/>
                        </a:lnTo>
                        <a:lnTo>
                          <a:pt x="12388" y="20636"/>
                        </a:lnTo>
                        <a:lnTo>
                          <a:pt x="20012" y="20057"/>
                        </a:lnTo>
                        <a:lnTo>
                          <a:pt x="16835" y="2160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type="none" w="med" len="med"/>
                        <a:tailEnd type="none" w="med" len="med"/>
                      </a14:hiddenLine>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pic>
                <p:nvPicPr>
                  <p:cNvPr id="47" name="Picture 46"/>
                  <p:cNvPicPr>
                    <a:picLocks noChangeArrowheads="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016" cy="1040"/>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12700" cap="flat">
                        <a:solidFill>
                          <a:srgbClr val="000000"/>
                        </a:solidFill>
                        <a:miter lim="800000"/>
                        <a:headEnd/>
                        <a:tailEnd/>
                      </a14:hiddenLine>
                    </a:ext>
                  </a:extLst>
                </p:spPr>
              </p:pic>
            </p:grpSp>
          </p:grpSp>
          <p:sp>
            <p:nvSpPr>
              <p:cNvPr id="32" name="Line 102"/>
              <p:cNvSpPr>
                <a:spLocks noChangeShapeType="1"/>
              </p:cNvSpPr>
              <p:nvPr/>
            </p:nvSpPr>
            <p:spPr bwMode="auto">
              <a:xfrm>
                <a:off x="3071821" y="2761613"/>
                <a:ext cx="500063" cy="0"/>
              </a:xfrm>
              <a:prstGeom prst="line">
                <a:avLst/>
              </a:pr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3" name="Line 103"/>
              <p:cNvSpPr>
                <a:spLocks noChangeShapeType="1"/>
              </p:cNvSpPr>
              <p:nvPr/>
            </p:nvSpPr>
            <p:spPr bwMode="auto">
              <a:xfrm>
                <a:off x="3893347" y="2761613"/>
                <a:ext cx="500063" cy="0"/>
              </a:xfrm>
              <a:prstGeom prst="line">
                <a:avLst/>
              </a:pr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4" name="Freeform 33"/>
              <p:cNvSpPr>
                <a:spLocks/>
              </p:cNvSpPr>
              <p:nvPr/>
            </p:nvSpPr>
            <p:spPr bwMode="auto">
              <a:xfrm>
                <a:off x="3557588" y="2341033"/>
                <a:ext cx="350044" cy="431974"/>
              </a:xfrm>
              <a:custGeom>
                <a:avLst/>
                <a:gdLst>
                  <a:gd name="T0" fmla="*/ 0 w 21600"/>
                  <a:gd name="T1" fmla="+- 0 21600 12000"/>
                  <a:gd name="T2" fmla="*/ 21600 h 9600"/>
                  <a:gd name="T3" fmla="*/ 21600 w 21600"/>
                  <a:gd name="T4" fmla="+- 0 21600 12000"/>
                  <a:gd name="T5" fmla="*/ 21600 h 9600"/>
                </a:gdLst>
                <a:ahLst/>
                <a:cxnLst>
                  <a:cxn ang="0">
                    <a:pos x="T0" y="T2"/>
                  </a:cxn>
                  <a:cxn ang="0">
                    <a:pos x="T3" y="T5"/>
                  </a:cxn>
                </a:cxnLst>
                <a:rect l="0" t="0" r="r" b="b"/>
                <a:pathLst>
                  <a:path w="21600" h="9600">
                    <a:moveTo>
                      <a:pt x="0" y="9600"/>
                    </a:moveTo>
                    <a:cubicBezTo>
                      <a:pt x="0" y="9600"/>
                      <a:pt x="12071" y="-12000"/>
                      <a:pt x="21600" y="9600"/>
                    </a:cubicBezTo>
                  </a:path>
                </a:pathLst>
              </a:cu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5" name="Line 107"/>
              <p:cNvSpPr>
                <a:spLocks noChangeShapeType="1"/>
              </p:cNvSpPr>
              <p:nvPr/>
            </p:nvSpPr>
            <p:spPr bwMode="auto">
              <a:xfrm>
                <a:off x="4736326" y="2760943"/>
                <a:ext cx="500063" cy="0"/>
              </a:xfrm>
              <a:prstGeom prst="line">
                <a:avLst/>
              </a:pr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6" name="Freeform 35"/>
              <p:cNvSpPr>
                <a:spLocks/>
              </p:cNvSpPr>
              <p:nvPr/>
            </p:nvSpPr>
            <p:spPr bwMode="auto">
              <a:xfrm>
                <a:off x="4400550" y="2341033"/>
                <a:ext cx="350044" cy="431974"/>
              </a:xfrm>
              <a:custGeom>
                <a:avLst/>
                <a:gdLst>
                  <a:gd name="T0" fmla="*/ 0 w 21600"/>
                  <a:gd name="T1" fmla="+- 0 21600 12000"/>
                  <a:gd name="T2" fmla="*/ 21600 h 9600"/>
                  <a:gd name="T3" fmla="*/ 21600 w 21600"/>
                  <a:gd name="T4" fmla="+- 0 21600 12000"/>
                  <a:gd name="T5" fmla="*/ 21600 h 9600"/>
                </a:gdLst>
                <a:ahLst/>
                <a:cxnLst>
                  <a:cxn ang="0">
                    <a:pos x="T0" y="T2"/>
                  </a:cxn>
                  <a:cxn ang="0">
                    <a:pos x="T3" y="T5"/>
                  </a:cxn>
                </a:cxnLst>
                <a:rect l="0" t="0" r="r" b="b"/>
                <a:pathLst>
                  <a:path w="21600" h="9600">
                    <a:moveTo>
                      <a:pt x="0" y="9600"/>
                    </a:moveTo>
                    <a:cubicBezTo>
                      <a:pt x="0" y="9600"/>
                      <a:pt x="12071" y="-12000"/>
                      <a:pt x="21600" y="9600"/>
                    </a:cubicBezTo>
                  </a:path>
                </a:pathLst>
              </a:cu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7" name="Line 109"/>
              <p:cNvSpPr>
                <a:spLocks noChangeShapeType="1"/>
              </p:cNvSpPr>
              <p:nvPr/>
            </p:nvSpPr>
            <p:spPr bwMode="auto">
              <a:xfrm>
                <a:off x="5572126" y="2760273"/>
                <a:ext cx="261640" cy="0"/>
              </a:xfrm>
              <a:prstGeom prst="line">
                <a:avLst/>
              </a:pr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8" name="Freeform 37"/>
              <p:cNvSpPr>
                <a:spLocks/>
              </p:cNvSpPr>
              <p:nvPr/>
            </p:nvSpPr>
            <p:spPr bwMode="auto">
              <a:xfrm>
                <a:off x="5236369" y="2341033"/>
                <a:ext cx="350044" cy="431974"/>
              </a:xfrm>
              <a:custGeom>
                <a:avLst/>
                <a:gdLst>
                  <a:gd name="T0" fmla="*/ 0 w 21600"/>
                  <a:gd name="T1" fmla="+- 0 21600 12000"/>
                  <a:gd name="T2" fmla="*/ 21600 h 9600"/>
                  <a:gd name="T3" fmla="*/ 21600 w 21600"/>
                  <a:gd name="T4" fmla="+- 0 21600 12000"/>
                  <a:gd name="T5" fmla="*/ 21600 h 9600"/>
                </a:gdLst>
                <a:ahLst/>
                <a:cxnLst>
                  <a:cxn ang="0">
                    <a:pos x="T0" y="T2"/>
                  </a:cxn>
                  <a:cxn ang="0">
                    <a:pos x="T3" y="T5"/>
                  </a:cxn>
                </a:cxnLst>
                <a:rect l="0" t="0" r="r" b="b"/>
                <a:pathLst>
                  <a:path w="21600" h="9600">
                    <a:moveTo>
                      <a:pt x="0" y="9600"/>
                    </a:moveTo>
                    <a:cubicBezTo>
                      <a:pt x="0" y="9600"/>
                      <a:pt x="12071" y="-12000"/>
                      <a:pt x="21600" y="9600"/>
                    </a:cubicBezTo>
                  </a:path>
                </a:pathLst>
              </a:custGeom>
              <a:noFill/>
              <a:ln w="63500" cap="flat">
                <a:solidFill>
                  <a:srgbClr val="0044FE"/>
                </a:solidFill>
                <a:prstDash val="solid"/>
                <a:miter lim="800000"/>
                <a:headEnd type="non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39" name="Line 113"/>
              <p:cNvSpPr>
                <a:spLocks noChangeShapeType="1"/>
              </p:cNvSpPr>
              <p:nvPr/>
            </p:nvSpPr>
            <p:spPr bwMode="auto">
              <a:xfrm flipH="1">
                <a:off x="3072706" y="2956512"/>
                <a:ext cx="2999482" cy="1340"/>
              </a:xfrm>
              <a:prstGeom prst="line">
                <a:avLst/>
              </a:prstGeom>
              <a:noFill/>
              <a:ln w="38100" cap="flat">
                <a:solidFill>
                  <a:schemeClr val="bg1">
                    <a:lumMod val="50000"/>
                  </a:schemeClr>
                </a:solidFill>
                <a:prstDash val="solid"/>
                <a:miter lim="800000"/>
                <a:headEnd type="triangl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sp>
            <p:nvSpPr>
              <p:cNvPr id="40" name="Line 114"/>
              <p:cNvSpPr>
                <a:spLocks noChangeShapeType="1"/>
              </p:cNvSpPr>
              <p:nvPr/>
            </p:nvSpPr>
            <p:spPr bwMode="auto">
              <a:xfrm>
                <a:off x="3072706" y="1939196"/>
                <a:ext cx="0" cy="1018655"/>
              </a:xfrm>
              <a:prstGeom prst="line">
                <a:avLst/>
              </a:prstGeom>
              <a:noFill/>
              <a:ln w="38100" cap="flat">
                <a:solidFill>
                  <a:schemeClr val="bg1">
                    <a:lumMod val="50000"/>
                  </a:schemeClr>
                </a:solidFill>
                <a:prstDash val="solid"/>
                <a:miter lim="800000"/>
                <a:headEnd type="triangle" w="med" len="med"/>
                <a:tailEnd type="none" w="med" len="med"/>
              </a:ln>
              <a:effectLst>
                <a:outerShdw blurRad="127000" dist="76199" dir="2700000" algn="ctr" rotWithShape="0">
                  <a:schemeClr val="bg2">
                    <a:alpha val="75000"/>
                  </a:schemeClr>
                </a:outerShdw>
              </a:effectLst>
              <a:extLst>
                <a:ext uri="{909E8E84-426E-40dd-AFC4-6F175D3DCCD1}">
                  <a14:hiddenFill xmlns:lc="http://schemas.openxmlformats.org/drawingml/2006/lockedCanvas" xmlns="" xmlns:a14="http://schemas.microsoft.com/office/drawing/2010/main">
                    <a:solidFill>
                      <a:srgbClr val="FFFFFF"/>
                    </a:solidFill>
                  </a14:hiddenFill>
                </a:ext>
              </a:extLst>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507521" fontAlgn="base">
                  <a:spcBef>
                    <a:spcPct val="0"/>
                  </a:spcBef>
                  <a:spcAft>
                    <a:spcPct val="0"/>
                  </a:spcAft>
                </a:pPr>
                <a:endPar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Gill Sans" charset="0"/>
                </a:endParaRPr>
              </a:p>
            </p:txBody>
          </p:sp>
        </p:grpSp>
        <p:sp>
          <p:nvSpPr>
            <p:cNvPr id="55" name="TextBox 54"/>
            <p:cNvSpPr txBox="1"/>
            <p:nvPr/>
          </p:nvSpPr>
          <p:spPr>
            <a:xfrm>
              <a:off x="453715" y="1854075"/>
              <a:ext cx="1146452" cy="238575"/>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Logs</a:t>
              </a:r>
            </a:p>
          </p:txBody>
        </p:sp>
      </p:grpSp>
      <p:sp>
        <p:nvSpPr>
          <p:cNvPr id="58" name="TextBox 57"/>
          <p:cNvSpPr txBox="1"/>
          <p:nvPr/>
        </p:nvSpPr>
        <p:spPr>
          <a:xfrm>
            <a:off x="4862211" y="2880184"/>
            <a:ext cx="1824844" cy="318100"/>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CloudWatch Logs</a:t>
            </a:r>
          </a:p>
        </p:txBody>
      </p:sp>
      <p:sp>
        <p:nvSpPr>
          <p:cNvPr id="61" name="TextBox 60"/>
          <p:cNvSpPr txBox="1"/>
          <p:nvPr/>
        </p:nvSpPr>
        <p:spPr>
          <a:xfrm>
            <a:off x="6633545" y="3513565"/>
            <a:ext cx="1824844" cy="307777"/>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Console</a:t>
            </a:r>
          </a:p>
        </p:txBody>
      </p:sp>
      <p:sp>
        <p:nvSpPr>
          <p:cNvPr id="62" name="TextBox 61"/>
          <p:cNvSpPr txBox="1"/>
          <p:nvPr/>
        </p:nvSpPr>
        <p:spPr>
          <a:xfrm>
            <a:off x="6628527" y="2473879"/>
            <a:ext cx="1824844"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Batch</a:t>
            </a:r>
            <a:br>
              <a:rPr lang="en-US" sz="1400" b="1" dirty="0">
                <a:latin typeface="Amazon Ember" panose="020B0603020204020204" pitchFamily="34" charset="0"/>
                <a:ea typeface="Amazon Ember" panose="020B0603020204020204" pitchFamily="34" charset="0"/>
                <a:cs typeface="Amazon Ember" panose="020B0603020204020204" pitchFamily="34" charset="0"/>
              </a:rPr>
            </a:br>
            <a:r>
              <a:rPr lang="en-US" sz="1400" b="1" dirty="0">
                <a:latin typeface="Amazon Ember" panose="020B0603020204020204" pitchFamily="34" charset="0"/>
                <a:ea typeface="Amazon Ember" panose="020B0603020204020204" pitchFamily="34" charset="0"/>
                <a:cs typeface="Amazon Ember" panose="020B0603020204020204" pitchFamily="34" charset="0"/>
              </a:rPr>
              <a:t>archive</a:t>
            </a:r>
          </a:p>
        </p:txBody>
      </p:sp>
      <p:sp>
        <p:nvSpPr>
          <p:cNvPr id="66" name="Right Arrow 65"/>
          <p:cNvSpPr/>
          <p:nvPr/>
        </p:nvSpPr>
        <p:spPr>
          <a:xfrm>
            <a:off x="6912100" y="1395577"/>
            <a:ext cx="1360946" cy="828135"/>
          </a:xfrm>
          <a:prstGeom prst="rightArrow">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p:cNvSpPr txBox="1"/>
          <p:nvPr/>
        </p:nvSpPr>
        <p:spPr>
          <a:xfrm>
            <a:off x="6628527" y="1540756"/>
            <a:ext cx="1824844"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Batch</a:t>
            </a:r>
            <a:br>
              <a:rPr lang="en-US" sz="1400" b="1" dirty="0">
                <a:latin typeface="Amazon Ember" panose="020B0603020204020204" pitchFamily="34" charset="0"/>
                <a:ea typeface="Amazon Ember" panose="020B0603020204020204" pitchFamily="34" charset="0"/>
                <a:cs typeface="Amazon Ember" panose="020B0603020204020204" pitchFamily="34" charset="0"/>
              </a:rPr>
            </a:br>
            <a:r>
              <a:rPr lang="en-US" sz="1400" b="1" dirty="0">
                <a:latin typeface="Amazon Ember" panose="020B0603020204020204" pitchFamily="34" charset="0"/>
                <a:ea typeface="Amazon Ember" panose="020B0603020204020204" pitchFamily="34" charset="0"/>
                <a:cs typeface="Amazon Ember" panose="020B0603020204020204" pitchFamily="34" charset="0"/>
              </a:rPr>
              <a:t>process</a:t>
            </a:r>
          </a:p>
        </p:txBody>
      </p:sp>
      <p:sp>
        <p:nvSpPr>
          <p:cNvPr id="68" name="TextBox 67"/>
          <p:cNvSpPr txBox="1"/>
          <p:nvPr/>
        </p:nvSpPr>
        <p:spPr>
          <a:xfrm>
            <a:off x="9151708" y="1522252"/>
            <a:ext cx="1824844" cy="543867"/>
          </a:xfrm>
          <a:prstGeom prst="rect">
            <a:avLst/>
          </a:prstGeom>
          <a:noFill/>
        </p:spPr>
        <p:txBody>
          <a:bodyPr wrap="square" rtlCol="0">
            <a:spAutoFit/>
          </a:bodyPr>
          <a:lstStyle/>
          <a:p>
            <a:r>
              <a:rPr lang="en-US" sz="1467" b="1" dirty="0">
                <a:latin typeface="Amazon Ember" panose="020B0603020204020204" pitchFamily="34" charset="0"/>
                <a:ea typeface="Amazon Ember" panose="020B0603020204020204" pitchFamily="34" charset="0"/>
                <a:cs typeface="Amazon Ember" panose="020B0603020204020204" pitchFamily="34" charset="0"/>
              </a:rPr>
              <a:t>Data processing solution</a:t>
            </a:r>
          </a:p>
        </p:txBody>
      </p:sp>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5937" y="2206104"/>
            <a:ext cx="702468" cy="682580"/>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4801" y="2199814"/>
            <a:ext cx="702468" cy="682580"/>
          </a:xfrm>
          <a:prstGeom prst="rect">
            <a:avLst/>
          </a:prstGeom>
        </p:spPr>
      </p:pic>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3268" y="2190000"/>
            <a:ext cx="702468" cy="682580"/>
          </a:xfrm>
          <a:prstGeom prst="rect">
            <a:avLst/>
          </a:prstGeom>
        </p:spPr>
      </p:pic>
      <p:pic>
        <p:nvPicPr>
          <p:cNvPr id="59" name="Picture 58">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3371" y="1514684"/>
            <a:ext cx="575289" cy="559002"/>
          </a:xfrm>
          <a:prstGeom prst="rect">
            <a:avLst/>
          </a:prstGeom>
        </p:spPr>
      </p:pic>
      <p:pic>
        <p:nvPicPr>
          <p:cNvPr id="4" name="Picture 3"/>
          <p:cNvPicPr>
            <a:picLocks noChangeAspect="1"/>
          </p:cNvPicPr>
          <p:nvPr/>
        </p:nvPicPr>
        <p:blipFill>
          <a:blip r:embed="rId13"/>
          <a:stretch>
            <a:fillRect/>
          </a:stretch>
        </p:blipFill>
        <p:spPr>
          <a:xfrm>
            <a:off x="3457190" y="1815131"/>
            <a:ext cx="1391069" cy="1526783"/>
          </a:xfrm>
          <a:prstGeom prst="rect">
            <a:avLst/>
          </a:prstGeom>
          <a:effectLst/>
        </p:spPr>
      </p:pic>
      <p:sp>
        <p:nvSpPr>
          <p:cNvPr id="69" name="Title 1"/>
          <p:cNvSpPr>
            <a:spLocks noGrp="1"/>
          </p:cNvSpPr>
          <p:nvPr>
            <p:ph type="title"/>
          </p:nvPr>
        </p:nvSpPr>
        <p:spPr>
          <a:xfrm>
            <a:off x="238539" y="80073"/>
            <a:ext cx="11115261" cy="1087948"/>
          </a:xfrm>
        </p:spPr>
        <p:txBody>
          <a:bodyPr>
            <a:noAutofit/>
          </a:bodyPr>
          <a:lstStyle/>
          <a:p>
            <a:r>
              <a:rPr lang="en-US" sz="4000" dirty="0"/>
              <a:t>Store And Monitor Application Log Files</a:t>
            </a:r>
            <a:br>
              <a:rPr lang="en-US" sz="4000" dirty="0"/>
            </a:br>
            <a:r>
              <a:rPr lang="en-US" sz="4000" dirty="0"/>
              <a:t>With CloudWatch Logs</a:t>
            </a:r>
          </a:p>
        </p:txBody>
      </p:sp>
    </p:spTree>
    <p:custDataLst>
      <p:tags r:id="rId1"/>
    </p:custDataLst>
    <p:extLst>
      <p:ext uri="{BB962C8B-B14F-4D97-AF65-F5344CB8AC3E}">
        <p14:creationId xmlns:p14="http://schemas.microsoft.com/office/powerpoint/2010/main" val="105023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Part 3: Automatic Scaling</a:t>
            </a:r>
          </a:p>
        </p:txBody>
      </p:sp>
    </p:spTree>
    <p:custDataLst>
      <p:tags r:id="rId1"/>
    </p:custDataLst>
    <p:extLst>
      <p:ext uri="{BB962C8B-B14F-4D97-AF65-F5344CB8AC3E}">
        <p14:creationId xmlns:p14="http://schemas.microsoft.com/office/powerpoint/2010/main" val="384335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eb Traffic.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584" y="2821109"/>
            <a:ext cx="12192000" cy="0"/>
          </a:xfrm>
          <a:prstGeom prst="line">
            <a:avLst/>
          </a:prstGeom>
          <a:ln w="57150" cmpd="sng">
            <a:solidFill>
              <a:srgbClr val="2C6FDF"/>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426001"/>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16" name="Title 1"/>
          <p:cNvSpPr>
            <a:spLocks noGrp="1"/>
          </p:cNvSpPr>
          <p:nvPr>
            <p:ph type="title"/>
          </p:nvPr>
        </p:nvSpPr>
        <p:spPr>
          <a:xfrm>
            <a:off x="238539" y="263527"/>
            <a:ext cx="11115261" cy="779463"/>
          </a:xfrm>
        </p:spPr>
        <p:txBody>
          <a:bodyPr>
            <a:normAutofit/>
          </a:bodyPr>
          <a:lstStyle/>
          <a:p>
            <a:r>
              <a:rPr lang="en-US" sz="4200" dirty="0"/>
              <a:t>Typical Weekly Traffic at Amazon.com</a:t>
            </a:r>
          </a:p>
        </p:txBody>
      </p:sp>
    </p:spTree>
    <p:custDataLst>
      <p:tags r:id="rId1"/>
    </p:custDataLst>
    <p:extLst>
      <p:ext uri="{BB962C8B-B14F-4D97-AF65-F5344CB8AC3E}">
        <p14:creationId xmlns:p14="http://schemas.microsoft.com/office/powerpoint/2010/main" val="34890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pic>
        <p:nvPicPr>
          <p:cNvPr id="16" name="Picture 15" descr="November cop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cxnSp>
        <p:nvCxnSpPr>
          <p:cNvPr id="17" name="Straight Connector 16"/>
          <p:cNvCxnSpPr/>
          <p:nvPr/>
        </p:nvCxnSpPr>
        <p:spPr>
          <a:xfrm>
            <a:off x="0" y="5259485"/>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512" y="1944288"/>
            <a:ext cx="12192000" cy="0"/>
          </a:xfrm>
          <a:prstGeom prst="line">
            <a:avLst/>
          </a:prstGeom>
          <a:ln w="57150" cmpd="sng">
            <a:solidFill>
              <a:srgbClr val="2C6FDF"/>
            </a:solidFill>
          </a:ln>
          <a:effectLst/>
        </p:spPr>
        <p:style>
          <a:lnRef idx="2">
            <a:schemeClr val="accent1"/>
          </a:lnRef>
          <a:fillRef idx="0">
            <a:schemeClr val="accent1"/>
          </a:fillRef>
          <a:effectRef idx="1">
            <a:schemeClr val="accent1"/>
          </a:effectRef>
          <a:fontRef idx="minor">
            <a:schemeClr val="tx1"/>
          </a:fontRef>
        </p:style>
      </p:cxnSp>
      <p:pic>
        <p:nvPicPr>
          <p:cNvPr id="19" name="Picture 18" descr="Excess November 2.png"/>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440" y="1948857"/>
            <a:ext cx="12192000" cy="3073351"/>
          </a:xfrm>
          <a:prstGeom prst="rect">
            <a:avLst/>
          </a:prstGeom>
        </p:spPr>
      </p:pic>
      <p:sp>
        <p:nvSpPr>
          <p:cNvPr id="21" name="TextBox 20"/>
          <p:cNvSpPr txBox="1"/>
          <p:nvPr/>
        </p:nvSpPr>
        <p:spPr>
          <a:xfrm>
            <a:off x="303191" y="1547624"/>
            <a:ext cx="2806096" cy="499936"/>
          </a:xfrm>
          <a:prstGeom prst="rect">
            <a:avLst/>
          </a:prstGeom>
          <a:noFill/>
        </p:spPr>
        <p:txBody>
          <a:bodyPr vert="horz" wrap="none" lIns="0" tIns="0" rIns="0" bIns="0" rtlCol="0">
            <a:no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2" name="TextBox 21"/>
          <p:cNvSpPr txBox="1"/>
          <p:nvPr/>
        </p:nvSpPr>
        <p:spPr>
          <a:xfrm>
            <a:off x="-85690" y="5638537"/>
            <a:ext cx="3804671" cy="499936"/>
          </a:xfrm>
          <a:prstGeom prst="rect">
            <a:avLst/>
          </a:prstGeom>
          <a:noFill/>
        </p:spPr>
        <p:txBody>
          <a:bodyPr vert="horz" wrap="none" lIns="0" tIns="0" rIns="0" bIns="0" rtlCol="0">
            <a:no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sp>
        <p:nvSpPr>
          <p:cNvPr id="23" name="TextBox 22"/>
          <p:cNvSpPr txBox="1"/>
          <p:nvPr/>
        </p:nvSpPr>
        <p:spPr>
          <a:xfrm>
            <a:off x="7120306" y="1182383"/>
            <a:ext cx="904177" cy="436391"/>
          </a:xfrm>
          <a:prstGeom prst="rect">
            <a:avLst/>
          </a:prstGeom>
        </p:spPr>
        <p:txBody>
          <a:bodyPr vert="horz" wrap="none" lIns="0" tIns="0" rIns="0" bIns="0" rtlCol="0">
            <a:noAutofit/>
          </a:bodyPr>
          <a:lstStyle/>
          <a:p>
            <a:r>
              <a:rPr lang="en-US" sz="3733" dirty="0">
                <a:solidFill>
                  <a:srgbClr val="D90007"/>
                </a:solidFill>
                <a:latin typeface="Amazon Ember" panose="020B0603020204020204" pitchFamily="34" charset="0"/>
                <a:ea typeface="Amazon Ember" panose="020B0603020204020204" pitchFamily="34" charset="0"/>
                <a:cs typeface="Amazon Ember" panose="020B0603020204020204" pitchFamily="34" charset="0"/>
              </a:rPr>
              <a:t>76%</a:t>
            </a:r>
          </a:p>
        </p:txBody>
      </p:sp>
      <p:sp>
        <p:nvSpPr>
          <p:cNvPr id="24" name="TextBox 23"/>
          <p:cNvSpPr txBox="1"/>
          <p:nvPr/>
        </p:nvSpPr>
        <p:spPr>
          <a:xfrm>
            <a:off x="5549040" y="5561999"/>
            <a:ext cx="904177" cy="436391"/>
          </a:xfrm>
          <a:prstGeom prst="rect">
            <a:avLst/>
          </a:prstGeom>
        </p:spPr>
        <p:txBody>
          <a:bodyPr vert="horz" wrap="none" lIns="0" tIns="0" rIns="0" bIns="0" rtlCol="0">
            <a:noAutofit/>
          </a:bodyPr>
          <a:lstStyle/>
          <a:p>
            <a:r>
              <a:rPr lang="en-US" sz="37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24%</a:t>
            </a:r>
          </a:p>
        </p:txBody>
      </p:sp>
      <p:pic>
        <p:nvPicPr>
          <p:cNvPr id="25" name="Picture 24"/>
          <p:cNvPicPr>
            <a:picLocks noChangeAspect="1"/>
          </p:cNvPicPr>
          <p:nvPr/>
        </p:nvPicPr>
        <p:blipFill>
          <a:blip r:embed="rId6"/>
          <a:stretch>
            <a:fillRect/>
          </a:stretch>
        </p:blipFill>
        <p:spPr>
          <a:xfrm>
            <a:off x="6291138" y="1591916"/>
            <a:ext cx="1286933" cy="914400"/>
          </a:xfrm>
          <a:prstGeom prst="rect">
            <a:avLst/>
          </a:prstGeom>
        </p:spPr>
      </p:pic>
      <p:pic>
        <p:nvPicPr>
          <p:cNvPr id="26" name="Picture 25"/>
          <p:cNvPicPr>
            <a:picLocks noChangeAspect="1"/>
          </p:cNvPicPr>
          <p:nvPr/>
        </p:nvPicPr>
        <p:blipFill>
          <a:blip r:embed="rId7"/>
          <a:stretch>
            <a:fillRect/>
          </a:stretch>
        </p:blipFill>
        <p:spPr>
          <a:xfrm>
            <a:off x="4098674" y="5022209"/>
            <a:ext cx="1236133" cy="948267"/>
          </a:xfrm>
          <a:prstGeom prst="rect">
            <a:avLst/>
          </a:prstGeom>
        </p:spPr>
      </p:pic>
      <p:sp>
        <p:nvSpPr>
          <p:cNvPr id="27" name="TextBox 26"/>
          <p:cNvSpPr txBox="1"/>
          <p:nvPr/>
        </p:nvSpPr>
        <p:spPr>
          <a:xfrm>
            <a:off x="449052" y="2506316"/>
            <a:ext cx="5099987" cy="1015663"/>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Tree>
    <p:custDataLst>
      <p:tags r:id="rId1"/>
    </p:custDataLst>
    <p:extLst>
      <p:ext uri="{BB962C8B-B14F-4D97-AF65-F5344CB8AC3E}">
        <p14:creationId xmlns:p14="http://schemas.microsoft.com/office/powerpoint/2010/main" val="25272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Auto Scaling</a:t>
            </a:r>
          </a:p>
        </p:txBody>
      </p:sp>
      <p:pic>
        <p:nvPicPr>
          <p:cNvPr id="30" name="Picture 29"/>
          <p:cNvPicPr>
            <a:picLocks noChangeAspect="1"/>
          </p:cNvPicPr>
          <p:nvPr/>
        </p:nvPicPr>
        <p:blipFill>
          <a:blip r:embed="rId4"/>
          <a:stretch>
            <a:fillRect/>
          </a:stretch>
        </p:blipFill>
        <p:spPr>
          <a:xfrm>
            <a:off x="5074002" y="1649896"/>
            <a:ext cx="2025890" cy="1957215"/>
          </a:xfrm>
          <a:prstGeom prst="rect">
            <a:avLst/>
          </a:prstGeom>
          <a:ln>
            <a:noFill/>
          </a:ln>
          <a:effectLst/>
        </p:spPr>
      </p:pic>
      <p:sp>
        <p:nvSpPr>
          <p:cNvPr id="9" name="Rectangle 8"/>
          <p:cNvSpPr/>
          <p:nvPr/>
        </p:nvSpPr>
        <p:spPr>
          <a:xfrm>
            <a:off x="202315" y="4086228"/>
            <a:ext cx="11555675" cy="1839478"/>
          </a:xfrm>
          <a:prstGeom prst="rect">
            <a:avLst/>
          </a:prstGeom>
        </p:spPr>
        <p:txBody>
          <a:bodyPr wrap="square">
            <a:spAutoFit/>
          </a:bodyPr>
          <a:lstStyle/>
          <a:p>
            <a:pPr marL="457200" indent="-457200">
              <a:lnSpc>
                <a:spcPct val="90000"/>
              </a:lnSpc>
              <a:spcBef>
                <a:spcPts val="1800"/>
              </a:spcBef>
              <a:spcAft>
                <a:spcPts val="800"/>
              </a:spcAft>
              <a:buClr>
                <a:schemeClr val="bg2">
                  <a:lumMod val="10000"/>
                </a:schemeClr>
              </a:buClr>
              <a:buBlip>
                <a:blip r:embed="rId5"/>
              </a:buBlip>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Launches or terminates instances </a:t>
            </a:r>
            <a:r>
              <a:rPr lang="en-US" sz="2600" dirty="0">
                <a:latin typeface="Amazon Ember Light" charset="0"/>
                <a:ea typeface="Amazon Ember Light" charset="0"/>
                <a:cs typeface="Amazon Ember Light" charset="0"/>
              </a:rPr>
              <a:t>based on specified conditions.</a:t>
            </a:r>
          </a:p>
          <a:p>
            <a:pPr marL="457200" indent="-457200">
              <a:lnSpc>
                <a:spcPct val="90000"/>
              </a:lnSpc>
              <a:spcBef>
                <a:spcPts val="1800"/>
              </a:spcBef>
              <a:spcAft>
                <a:spcPts val="800"/>
              </a:spcAft>
              <a:buClr>
                <a:schemeClr val="bg2">
                  <a:lumMod val="10000"/>
                </a:schemeClr>
              </a:buClr>
              <a:buBlip>
                <a:blip r:embed="rId5"/>
              </a:buBlip>
            </a:pPr>
            <a:r>
              <a:rPr lang="en-US" sz="2600" dirty="0">
                <a:latin typeface="Amazon Ember Light" charset="0"/>
                <a:ea typeface="Amazon Ember Light" charset="0"/>
                <a:cs typeface="Amazon Ember Light" charset="0"/>
              </a:rPr>
              <a:t>Automatically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registers new instances </a:t>
            </a:r>
            <a:r>
              <a:rPr lang="en-US" sz="2600" dirty="0">
                <a:latin typeface="Amazon Ember Light" charset="0"/>
                <a:ea typeface="Amazon Ember Light" charset="0"/>
                <a:cs typeface="Amazon Ember Light" charset="0"/>
              </a:rPr>
              <a:t>with load balancers when specified.</a:t>
            </a:r>
          </a:p>
          <a:p>
            <a:pPr marL="457200" indent="-457200">
              <a:lnSpc>
                <a:spcPct val="90000"/>
              </a:lnSpc>
              <a:spcBef>
                <a:spcPts val="1800"/>
              </a:spcBef>
              <a:spcAft>
                <a:spcPts val="800"/>
              </a:spcAft>
              <a:buClr>
                <a:schemeClr val="bg2">
                  <a:lumMod val="10000"/>
                </a:schemeClr>
              </a:buClr>
              <a:buBlip>
                <a:blip r:embed="rId5"/>
              </a:buBlip>
            </a:pPr>
            <a:r>
              <a:rPr lang="en-US" sz="2600" dirty="0">
                <a:latin typeface="Amazon Ember Light" charset="0"/>
                <a:ea typeface="Amazon Ember Light" charset="0"/>
                <a:cs typeface="Amazon Ember Light" charset="0"/>
              </a:rPr>
              <a:t>Can launch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across Availability Zones</a:t>
            </a:r>
            <a:r>
              <a:rPr lang="en-US" sz="2600" dirty="0">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252798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440305"/>
            <a:ext cx="11126147" cy="4913308"/>
          </a:xfrm>
        </p:spPr>
        <p:txBody>
          <a:bodyPr>
            <a:noAutofit/>
          </a:bodyPr>
          <a:lstStyle/>
          <a:p>
            <a:pPr marL="493713" indent="-493713">
              <a:spcBef>
                <a:spcPts val="1800"/>
              </a:spcBef>
            </a:pPr>
            <a:r>
              <a:rPr lang="en-US" b="1" dirty="0"/>
              <a:t>Part 1: </a:t>
            </a:r>
            <a:r>
              <a:rPr lang="en-US" dirty="0"/>
              <a:t>Best Practice - Scalability</a:t>
            </a:r>
          </a:p>
          <a:p>
            <a:pPr marL="493713" indent="-493713">
              <a:spcBef>
                <a:spcPts val="1800"/>
              </a:spcBef>
            </a:pPr>
            <a:r>
              <a:rPr lang="en-US" b="1" dirty="0"/>
              <a:t>Part 2: </a:t>
            </a:r>
            <a:r>
              <a:rPr lang="en-US" dirty="0"/>
              <a:t>Determining if Scaling is Needed</a:t>
            </a:r>
          </a:p>
          <a:p>
            <a:pPr marL="493713" indent="-493713">
              <a:spcBef>
                <a:spcPts val="1800"/>
              </a:spcBef>
            </a:pPr>
            <a:r>
              <a:rPr lang="en-US" b="1" dirty="0"/>
              <a:t>Part 3: </a:t>
            </a:r>
            <a:r>
              <a:rPr lang="en-US" dirty="0"/>
              <a:t>Automatic Scaling</a:t>
            </a:r>
          </a:p>
          <a:p>
            <a:pPr marL="493713" indent="-493713">
              <a:spcBef>
                <a:spcPts val="1800"/>
              </a:spcBef>
            </a:pPr>
            <a:r>
              <a:rPr lang="en-US" b="1" dirty="0">
                <a:solidFill>
                  <a:srgbClr val="0070C0"/>
                </a:solidFill>
              </a:rPr>
              <a:t>Exercise 3: </a:t>
            </a:r>
            <a:r>
              <a:rPr lang="en-US" dirty="0">
                <a:solidFill>
                  <a:srgbClr val="0070C0"/>
                </a:solidFill>
              </a:rPr>
              <a:t>Improve this Architecture</a:t>
            </a:r>
            <a:endParaRPr lang="en-US" dirty="0"/>
          </a:p>
          <a:p>
            <a:pPr marL="493713" indent="-493713">
              <a:spcBef>
                <a:spcPts val="1800"/>
              </a:spcBef>
            </a:pPr>
            <a:r>
              <a:rPr lang="en-US" b="1" dirty="0"/>
              <a:t>Part 4: </a:t>
            </a:r>
            <a:r>
              <a:rPr lang="en-US" dirty="0"/>
              <a:t>Scaling Data Stores</a:t>
            </a:r>
          </a:p>
          <a:p>
            <a:pPr marL="493713" indent="-493713">
              <a:spcBef>
                <a:spcPts val="1800"/>
              </a:spcBef>
            </a:pPr>
            <a:r>
              <a:rPr lang="en-US" b="1" dirty="0"/>
              <a:t>Part 5: </a:t>
            </a:r>
            <a:r>
              <a:rPr lang="en-US" dirty="0"/>
              <a:t>AWS Lambda and Event-Driven Scaling</a:t>
            </a:r>
          </a:p>
          <a:p>
            <a:pPr marL="493713" indent="-493713">
              <a:spcBef>
                <a:spcPts val="1800"/>
              </a:spcBef>
            </a:pPr>
            <a:r>
              <a:rPr lang="en-US" b="1" dirty="0">
                <a:solidFill>
                  <a:srgbClr val="0070C0"/>
                </a:solidFill>
              </a:rPr>
              <a:t>Module 4 Lab</a:t>
            </a:r>
            <a:r>
              <a:rPr lang="en-US" dirty="0">
                <a:solidFill>
                  <a:srgbClr val="0070C0"/>
                </a:solidFill>
              </a:rPr>
              <a:t>: Using Auto-Scaling with AWS Lambda</a:t>
            </a:r>
          </a:p>
        </p:txBody>
      </p:sp>
    </p:spTree>
    <p:custDataLst>
      <p:tags r:id="rId1"/>
    </p:custDataLst>
    <p:extLst>
      <p:ext uri="{BB962C8B-B14F-4D97-AF65-F5344CB8AC3E}">
        <p14:creationId xmlns:p14="http://schemas.microsoft.com/office/powerpoint/2010/main" val="3440521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Not Guess Resource Needs</a:t>
            </a:r>
          </a:p>
        </p:txBody>
      </p:sp>
      <p:sp>
        <p:nvSpPr>
          <p:cNvPr id="3" name="Content Placeholder 2"/>
          <p:cNvSpPr>
            <a:spLocks noGrp="1"/>
          </p:cNvSpPr>
          <p:nvPr>
            <p:ph idx="1"/>
          </p:nvPr>
        </p:nvSpPr>
        <p:spPr>
          <a:xfrm>
            <a:off x="238538" y="1440305"/>
            <a:ext cx="11350487" cy="4913308"/>
          </a:xfrm>
        </p:spPr>
        <p:txBody>
          <a:bodyPr>
            <a:normAutofit/>
          </a:bodyPr>
          <a:lstStyle/>
          <a:p>
            <a:pPr marL="0" indent="0">
              <a:buNone/>
            </a:pPr>
            <a:r>
              <a:rPr lang="en-US" dirty="0"/>
              <a:t>Build a </a:t>
            </a:r>
            <a:r>
              <a:rPr lang="en-US" b="1" dirty="0">
                <a:latin typeface="Amazon Ember" panose="020B0603020204020204" pitchFamily="34" charset="0"/>
                <a:ea typeface="Amazon Ember" panose="020B0603020204020204" pitchFamily="34" charset="0"/>
                <a:cs typeface="Amazon Ember" panose="020B0603020204020204" pitchFamily="34" charset="0"/>
              </a:rPr>
              <a:t>flexible</a:t>
            </a:r>
            <a:r>
              <a:rPr lang="en-US" dirty="0"/>
              <a:t> system that will react to changes in customer demand and manage costs dynamically.</a:t>
            </a:r>
          </a:p>
        </p:txBody>
      </p:sp>
      <p:sp>
        <p:nvSpPr>
          <p:cNvPr id="6" name="Rounded Rectangle 5"/>
          <p:cNvSpPr/>
          <p:nvPr/>
        </p:nvSpPr>
        <p:spPr>
          <a:xfrm>
            <a:off x="3232275" y="2980507"/>
            <a:ext cx="6806241" cy="333243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p:cNvGrpSpPr/>
          <p:nvPr/>
        </p:nvGrpSpPr>
        <p:grpSpPr>
          <a:xfrm>
            <a:off x="7218486" y="3381875"/>
            <a:ext cx="2687856" cy="2884219"/>
            <a:chOff x="1879579" y="3627142"/>
            <a:chExt cx="4888113" cy="1709718"/>
          </a:xfrm>
        </p:grpSpPr>
        <p:sp>
          <p:nvSpPr>
            <p:cNvPr id="9" name="Rounded Rectangle 8"/>
            <p:cNvSpPr/>
            <p:nvPr/>
          </p:nvSpPr>
          <p:spPr>
            <a:xfrm>
              <a:off x="1879579" y="3627142"/>
              <a:ext cx="4888113" cy="167670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p:cNvSpPr txBox="1"/>
            <p:nvPr/>
          </p:nvSpPr>
          <p:spPr>
            <a:xfrm>
              <a:off x="2744996" y="5172659"/>
              <a:ext cx="3194582" cy="164201"/>
            </a:xfrm>
            <a:prstGeom prst="rect">
              <a:avLst/>
            </a:prstGeom>
            <a:noFill/>
          </p:spPr>
          <p:txBody>
            <a:bodyPr wrap="square" rtlCol="0">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grpSp>
      <p:sp>
        <p:nvSpPr>
          <p:cNvPr id="11" name="Rounded Rectangle 10"/>
          <p:cNvSpPr/>
          <p:nvPr/>
        </p:nvSpPr>
        <p:spPr>
          <a:xfrm>
            <a:off x="3382350" y="3373832"/>
            <a:ext cx="2628295" cy="28285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7"/>
          <p:cNvSpPr txBox="1">
            <a:spLocks noChangeArrowheads="1"/>
          </p:cNvSpPr>
          <p:nvPr/>
        </p:nvSpPr>
        <p:spPr bwMode="auto">
          <a:xfrm>
            <a:off x="5739569" y="4497490"/>
            <a:ext cx="2145801"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13" name="TextBox 12"/>
          <p:cNvSpPr txBox="1"/>
          <p:nvPr/>
        </p:nvSpPr>
        <p:spPr>
          <a:xfrm>
            <a:off x="4019495" y="5915933"/>
            <a:ext cx="1348446" cy="276999"/>
          </a:xfrm>
          <a:prstGeom prst="rect">
            <a:avLst/>
          </a:prstGeom>
          <a:noFill/>
        </p:spPr>
        <p:txBody>
          <a:bodyPr wrap="none" rtlCol="0">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a:t>
            </a:r>
          </a:p>
        </p:txBody>
      </p:sp>
      <p:sp>
        <p:nvSpPr>
          <p:cNvPr id="14" name="Rounded Rectangle 13"/>
          <p:cNvSpPr/>
          <p:nvPr/>
        </p:nvSpPr>
        <p:spPr>
          <a:xfrm>
            <a:off x="3537688" y="3707645"/>
            <a:ext cx="2303169" cy="8272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7387755" y="3706477"/>
            <a:ext cx="2303169" cy="8272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Picture 15" descr="Auto-Scal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584" y="3796387"/>
            <a:ext cx="808201" cy="808201"/>
          </a:xfrm>
          <a:prstGeom prst="rect">
            <a:avLst/>
          </a:prstGeom>
        </p:spPr>
      </p:pic>
      <p:sp>
        <p:nvSpPr>
          <p:cNvPr id="17" name="Rounded Rectangle 16"/>
          <p:cNvSpPr/>
          <p:nvPr/>
        </p:nvSpPr>
        <p:spPr>
          <a:xfrm>
            <a:off x="3469280" y="3642227"/>
            <a:ext cx="6336836" cy="117310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8" name="Straight Arrow Connector 17"/>
          <p:cNvCxnSpPr/>
          <p:nvPr/>
        </p:nvCxnSpPr>
        <p:spPr>
          <a:xfrm flipH="1">
            <a:off x="5636324" y="3206232"/>
            <a:ext cx="876399" cy="574388"/>
          </a:xfrm>
          <a:prstGeom prst="straightConnector1">
            <a:avLst/>
          </a:prstGeom>
          <a:ln w="28575">
            <a:solidFill>
              <a:srgbClr val="0070C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801425" y="3139539"/>
            <a:ext cx="760585" cy="668160"/>
          </a:xfrm>
          <a:prstGeom prst="straightConnector1">
            <a:avLst/>
          </a:prstGeom>
          <a:ln w="28575">
            <a:solidFill>
              <a:srgbClr val="0070C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1" name="Picture 20"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7700235" y="3814742"/>
            <a:ext cx="541816" cy="633816"/>
          </a:xfrm>
          <a:prstGeom prst="rect">
            <a:avLst/>
          </a:prstGeom>
        </p:spPr>
      </p:pic>
      <p:pic>
        <p:nvPicPr>
          <p:cNvPr id="22" name="Picture 21"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8315040" y="3814742"/>
            <a:ext cx="541816" cy="633816"/>
          </a:xfrm>
          <a:prstGeom prst="rect">
            <a:avLst/>
          </a:prstGeom>
        </p:spPr>
      </p:pic>
      <p:pic>
        <p:nvPicPr>
          <p:cNvPr id="23" name="Picture 22"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4884142" y="3814742"/>
            <a:ext cx="541816" cy="633816"/>
          </a:xfrm>
          <a:prstGeom prst="rect">
            <a:avLst/>
          </a:prstGeom>
        </p:spPr>
      </p:pic>
      <p:pic>
        <p:nvPicPr>
          <p:cNvPr id="24" name="Picture 23"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4293528" y="3814742"/>
            <a:ext cx="541816" cy="633816"/>
          </a:xfrm>
          <a:prstGeom prst="rect">
            <a:avLst/>
          </a:prstGeom>
        </p:spPr>
      </p:pic>
      <p:pic>
        <p:nvPicPr>
          <p:cNvPr id="25" name="Picture 24"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3702914" y="3814742"/>
            <a:ext cx="541816" cy="633816"/>
          </a:xfrm>
          <a:prstGeom prst="rect">
            <a:avLst/>
          </a:prstGeom>
        </p:spPr>
      </p:pic>
      <p:pic>
        <p:nvPicPr>
          <p:cNvPr id="26" name="Picture 25"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8929846" y="3814742"/>
            <a:ext cx="541816" cy="633816"/>
          </a:xfrm>
          <a:prstGeom prst="rect">
            <a:avLst/>
          </a:prstGeom>
        </p:spPr>
      </p:pic>
      <p:pic>
        <p:nvPicPr>
          <p:cNvPr id="27" name="Picture 26" descr="RDS-DB-Instace-tandby-Multi-AZ-.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7488" y="5039259"/>
            <a:ext cx="781811" cy="781811"/>
          </a:xfrm>
          <a:prstGeom prst="rect">
            <a:avLst/>
          </a:prstGeom>
        </p:spPr>
      </p:pic>
      <p:cxnSp>
        <p:nvCxnSpPr>
          <p:cNvPr id="28" name="Straight Connector 27"/>
          <p:cNvCxnSpPr>
            <a:stCxn id="14" idx="2"/>
          </p:cNvCxnSpPr>
          <p:nvPr/>
        </p:nvCxnSpPr>
        <p:spPr>
          <a:xfrm flipH="1">
            <a:off x="4689272" y="4534880"/>
            <a:ext cx="1" cy="731884"/>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27" idx="1"/>
          </p:cNvCxnSpPr>
          <p:nvPr/>
        </p:nvCxnSpPr>
        <p:spPr>
          <a:xfrm flipV="1">
            <a:off x="4884142" y="5430166"/>
            <a:ext cx="3263347" cy="11329"/>
          </a:xfrm>
          <a:prstGeom prst="straightConnector1">
            <a:avLst/>
          </a:prstGeom>
          <a:ln w="28575">
            <a:solidFill>
              <a:srgbClr val="0070C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5" idx="2"/>
          </p:cNvCxnSpPr>
          <p:nvPr/>
        </p:nvCxnSpPr>
        <p:spPr>
          <a:xfrm rot="5400000">
            <a:off x="6286629" y="3030998"/>
            <a:ext cx="749997" cy="3755424"/>
          </a:xfrm>
          <a:prstGeom prst="curvedConnector2">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31" name="Picture 30" descr="RDS-DB-Insta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8575" y="5039259"/>
            <a:ext cx="781811" cy="781811"/>
          </a:xfrm>
          <a:prstGeom prst="rect">
            <a:avLst/>
          </a:prstGeom>
        </p:spPr>
      </p:pic>
      <p:pic>
        <p:nvPicPr>
          <p:cNvPr id="32" name="Picture 31" descr="CloudWatch-Alar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8980" y="3796386"/>
            <a:ext cx="975360" cy="975360"/>
          </a:xfrm>
          <a:prstGeom prst="rect">
            <a:avLst/>
          </a:prstGeom>
        </p:spPr>
      </p:pic>
      <p:cxnSp>
        <p:nvCxnSpPr>
          <p:cNvPr id="34" name="Straight Arrow Connector 33"/>
          <p:cNvCxnSpPr>
            <a:stCxn id="32" idx="3"/>
          </p:cNvCxnSpPr>
          <p:nvPr/>
        </p:nvCxnSpPr>
        <p:spPr>
          <a:xfrm>
            <a:off x="2164341" y="4284066"/>
            <a:ext cx="898145" cy="0"/>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121357" y="3818847"/>
            <a:ext cx="898145" cy="379656"/>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 name="TextBox 4"/>
          <p:cNvSpPr txBox="1"/>
          <p:nvPr/>
        </p:nvSpPr>
        <p:spPr>
          <a:xfrm>
            <a:off x="1022112" y="4596961"/>
            <a:ext cx="1398128"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CloudWatch</a:t>
            </a:r>
          </a:p>
        </p:txBody>
      </p:sp>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560" y="2621267"/>
            <a:ext cx="562199" cy="702947"/>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9257" y="2731836"/>
            <a:ext cx="457200" cy="457200"/>
          </a:xfrm>
          <a:prstGeom prst="rect">
            <a:avLst/>
          </a:prstGeom>
        </p:spPr>
      </p:pic>
    </p:spTree>
    <p:custDataLst>
      <p:tags r:id="rId1"/>
    </p:custDataLst>
    <p:extLst>
      <p:ext uri="{BB962C8B-B14F-4D97-AF65-F5344CB8AC3E}">
        <p14:creationId xmlns:p14="http://schemas.microsoft.com/office/powerpoint/2010/main" val="2450465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Scaling: Don’t Fear Constraints</a:t>
            </a:r>
          </a:p>
        </p:txBody>
      </p:sp>
      <p:sp>
        <p:nvSpPr>
          <p:cNvPr id="3" name="Content Placeholder 2"/>
          <p:cNvSpPr>
            <a:spLocks noGrp="1"/>
          </p:cNvSpPr>
          <p:nvPr>
            <p:ph idx="1"/>
          </p:nvPr>
        </p:nvSpPr>
        <p:spPr>
          <a:xfrm>
            <a:off x="238539" y="1440305"/>
            <a:ext cx="5876511" cy="4913308"/>
          </a:xfrm>
        </p:spPr>
        <p:txBody>
          <a:bodyPr>
            <a:normAutofit/>
          </a:bodyPr>
          <a:lstStyle/>
          <a:p>
            <a:pPr marL="0" indent="0" fontAlgn="base">
              <a:spcBef>
                <a:spcPts val="1800"/>
              </a:spcBef>
              <a:spcAft>
                <a:spcPts val="800"/>
              </a:spcAft>
              <a:buNone/>
            </a:pPr>
            <a:r>
              <a:rPr lang="en-US" dirty="0"/>
              <a:t>Avoid limiting the ability to create new resources on-demand with </a:t>
            </a:r>
            <a:br>
              <a:rPr lang="en-US" dirty="0"/>
            </a:br>
            <a:r>
              <a:rPr lang="en-US" dirty="0"/>
              <a:t>just-in-time and/or scheduled provisioning.</a:t>
            </a:r>
          </a:p>
          <a:p>
            <a:pPr marL="0" indent="0">
              <a:spcBef>
                <a:spcPts val="1800"/>
              </a:spcBef>
              <a:spcAft>
                <a:spcPts val="800"/>
              </a:spcAft>
              <a:buNone/>
            </a:pPr>
            <a:br>
              <a:rPr lang="en-US" dirty="0"/>
            </a:br>
            <a:r>
              <a:rPr lang="en-US" dirty="0"/>
              <a:t>How can you make this happen?</a:t>
            </a:r>
          </a:p>
          <a:p>
            <a:pPr marL="457200" lvl="1" indent="-457200">
              <a:spcBef>
                <a:spcPts val="600"/>
              </a:spcBef>
              <a:spcAft>
                <a:spcPts val="800"/>
              </a:spcAft>
            </a:pPr>
            <a:r>
              <a:rPr lang="en-US" dirty="0"/>
              <a:t>APIs</a:t>
            </a:r>
          </a:p>
          <a:p>
            <a:pPr marL="457200" lvl="1" indent="-457200">
              <a:spcBef>
                <a:spcPts val="600"/>
              </a:spcBef>
              <a:spcAft>
                <a:spcPts val="800"/>
              </a:spcAft>
            </a:pPr>
            <a:r>
              <a:rPr lang="en-US" dirty="0"/>
              <a:t>Scripts</a:t>
            </a:r>
          </a:p>
          <a:p>
            <a:pPr marL="457200" lvl="1" indent="-457200">
              <a:spcBef>
                <a:spcPts val="600"/>
              </a:spcBef>
              <a:spcAft>
                <a:spcPts val="800"/>
              </a:spcAft>
            </a:pPr>
            <a:r>
              <a:rPr lang="en-US" dirty="0"/>
              <a:t>Auto Scaling</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939" y="1430855"/>
            <a:ext cx="5300901" cy="2364114"/>
          </a:xfrm>
          <a:prstGeom prst="rect">
            <a:avLst/>
          </a:prstGeom>
        </p:spPr>
      </p:pic>
    </p:spTree>
    <p:custDataLst>
      <p:tags r:id="rId1"/>
    </p:custDataLst>
    <p:extLst>
      <p:ext uri="{BB962C8B-B14F-4D97-AF65-F5344CB8AC3E}">
        <p14:creationId xmlns:p14="http://schemas.microsoft.com/office/powerpoint/2010/main" val="54662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Auto Scaling Work?</a:t>
            </a:r>
          </a:p>
        </p:txBody>
      </p:sp>
      <p:sp>
        <p:nvSpPr>
          <p:cNvPr id="7" name="TextBox 6"/>
          <p:cNvSpPr txBox="1"/>
          <p:nvPr/>
        </p:nvSpPr>
        <p:spPr>
          <a:xfrm>
            <a:off x="548443" y="3171706"/>
            <a:ext cx="2042983" cy="6669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Launch configuration</a:t>
            </a:r>
          </a:p>
        </p:txBody>
      </p:sp>
      <p:grpSp>
        <p:nvGrpSpPr>
          <p:cNvPr id="11" name="Group 10"/>
          <p:cNvGrpSpPr/>
          <p:nvPr/>
        </p:nvGrpSpPr>
        <p:grpSpPr>
          <a:xfrm>
            <a:off x="548442" y="2706585"/>
            <a:ext cx="395416" cy="369332"/>
            <a:chOff x="481914" y="1322173"/>
            <a:chExt cx="296562" cy="276999"/>
          </a:xfrm>
        </p:grpSpPr>
        <p:sp>
          <p:nvSpPr>
            <p:cNvPr id="9" name="Oval 8"/>
            <p:cNvSpPr/>
            <p:nvPr/>
          </p:nvSpPr>
          <p:spPr>
            <a:xfrm>
              <a:off x="481914" y="1322173"/>
              <a:ext cx="296562"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p:cNvSpPr txBox="1"/>
            <p:nvPr/>
          </p:nvSpPr>
          <p:spPr>
            <a:xfrm>
              <a:off x="481914" y="1322173"/>
              <a:ext cx="296562"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1</a:t>
              </a:r>
            </a:p>
          </p:txBody>
        </p:sp>
      </p:grpSp>
      <p:sp>
        <p:nvSpPr>
          <p:cNvPr id="12" name="TextBox 11"/>
          <p:cNvSpPr txBox="1"/>
          <p:nvPr/>
        </p:nvSpPr>
        <p:spPr>
          <a:xfrm>
            <a:off x="3898496" y="3171707"/>
            <a:ext cx="2042983" cy="6669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13" name="TextBox 12"/>
          <p:cNvSpPr txBox="1"/>
          <p:nvPr/>
        </p:nvSpPr>
        <p:spPr>
          <a:xfrm>
            <a:off x="8453085" y="1834351"/>
            <a:ext cx="2042983" cy="666977"/>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Auto Scaling policy</a:t>
            </a:r>
          </a:p>
        </p:txBody>
      </p:sp>
      <p:sp>
        <p:nvSpPr>
          <p:cNvPr id="14" name="TextBox 13"/>
          <p:cNvSpPr txBox="1"/>
          <p:nvPr/>
        </p:nvSpPr>
        <p:spPr>
          <a:xfrm>
            <a:off x="8453085" y="4238665"/>
            <a:ext cx="2042983" cy="379656"/>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Scheduled action</a:t>
            </a:r>
          </a:p>
        </p:txBody>
      </p:sp>
      <p:cxnSp>
        <p:nvCxnSpPr>
          <p:cNvPr id="16" name="Straight Arrow Connector 15"/>
          <p:cNvCxnSpPr>
            <a:stCxn id="7" idx="3"/>
            <a:endCxn id="12" idx="1"/>
          </p:cNvCxnSpPr>
          <p:nvPr/>
        </p:nvCxnSpPr>
        <p:spPr>
          <a:xfrm>
            <a:off x="2591426" y="3505195"/>
            <a:ext cx="1307070" cy="1"/>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898495" y="2706586"/>
            <a:ext cx="395416" cy="369332"/>
            <a:chOff x="481914" y="1322173"/>
            <a:chExt cx="296562" cy="276999"/>
          </a:xfrm>
        </p:grpSpPr>
        <p:sp>
          <p:nvSpPr>
            <p:cNvPr id="19" name="Oval 18"/>
            <p:cNvSpPr/>
            <p:nvPr/>
          </p:nvSpPr>
          <p:spPr>
            <a:xfrm>
              <a:off x="481914" y="1322173"/>
              <a:ext cx="296562"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p:cNvSpPr txBox="1"/>
            <p:nvPr/>
          </p:nvSpPr>
          <p:spPr>
            <a:xfrm>
              <a:off x="481914" y="1322173"/>
              <a:ext cx="296562"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2</a:t>
              </a:r>
            </a:p>
          </p:txBody>
        </p:sp>
      </p:grpSp>
      <p:cxnSp>
        <p:nvCxnSpPr>
          <p:cNvPr id="27" name="Elbow Connector 26"/>
          <p:cNvCxnSpPr>
            <a:stCxn id="12" idx="3"/>
            <a:endCxn id="13" idx="1"/>
          </p:cNvCxnSpPr>
          <p:nvPr/>
        </p:nvCxnSpPr>
        <p:spPr>
          <a:xfrm flipV="1">
            <a:off x="5941479" y="2167840"/>
            <a:ext cx="2511606" cy="1337356"/>
          </a:xfrm>
          <a:prstGeom prst="bent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2" idx="3"/>
            <a:endCxn id="14" idx="1"/>
          </p:cNvCxnSpPr>
          <p:nvPr/>
        </p:nvCxnSpPr>
        <p:spPr>
          <a:xfrm>
            <a:off x="5941479" y="3505196"/>
            <a:ext cx="2511606" cy="923297"/>
          </a:xfrm>
          <a:prstGeom prst="bentConnector3">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657790" y="2976782"/>
            <a:ext cx="395416" cy="369332"/>
            <a:chOff x="481914" y="1322173"/>
            <a:chExt cx="296562" cy="276999"/>
          </a:xfrm>
        </p:grpSpPr>
        <p:sp>
          <p:nvSpPr>
            <p:cNvPr id="33" name="Oval 32"/>
            <p:cNvSpPr/>
            <p:nvPr/>
          </p:nvSpPr>
          <p:spPr>
            <a:xfrm>
              <a:off x="481914" y="1322173"/>
              <a:ext cx="296562" cy="276999"/>
            </a:xfrm>
            <a:prstGeom prst="ellipse">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3"/>
            <p:cNvSpPr txBox="1"/>
            <p:nvPr/>
          </p:nvSpPr>
          <p:spPr>
            <a:xfrm>
              <a:off x="481914" y="1322173"/>
              <a:ext cx="296562"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35" name="TextBox 34"/>
          <p:cNvSpPr txBox="1"/>
          <p:nvPr/>
        </p:nvSpPr>
        <p:spPr>
          <a:xfrm>
            <a:off x="308987" y="3869334"/>
            <a:ext cx="2751439" cy="2677849"/>
          </a:xfrm>
          <a:prstGeom prst="rect">
            <a:avLst/>
          </a:prstGeom>
          <a:noFill/>
        </p:spPr>
        <p:txBody>
          <a:bodyPr wrap="square" rtlCol="0">
            <a:spAutoFit/>
          </a:bodyPr>
          <a:lstStyle/>
          <a:p>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Launch configuration defines:</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Name</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AMI</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type</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 data</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Security groups</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role</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Etc.</a:t>
            </a:r>
          </a:p>
          <a:p>
            <a:pPr marL="380990" indent="-380990">
              <a:buFont typeface="Arial" panose="020B0604020202020204" pitchFamily="34" charset="0"/>
              <a:buChar char="•"/>
            </a:pPr>
            <a:endParaRPr lang="en-US" sz="186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p:cNvSpPr txBox="1"/>
          <p:nvPr/>
        </p:nvSpPr>
        <p:spPr>
          <a:xfrm>
            <a:off x="3491990" y="3903451"/>
            <a:ext cx="3561216" cy="2103204"/>
          </a:xfrm>
          <a:prstGeom prst="rect">
            <a:avLst/>
          </a:prstGeom>
          <a:noFill/>
        </p:spPr>
        <p:txBody>
          <a:bodyPr wrap="square" rtlCol="0">
            <a:spAutoFit/>
          </a:bodyPr>
          <a:lstStyle/>
          <a:p>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Auto Scaling group defines:</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Name</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Launch configuration name</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Min and Max</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AZ or subnet</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Desired capacity</a:t>
            </a:r>
          </a:p>
          <a:p>
            <a:pPr marL="154513" indent="-154513">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37" name="TextBox 36"/>
          <p:cNvSpPr txBox="1"/>
          <p:nvPr/>
        </p:nvSpPr>
        <p:spPr>
          <a:xfrm>
            <a:off x="8453086" y="2579672"/>
            <a:ext cx="3481329" cy="124162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Specifies when to increase or decrease Amazon EC2 instances based on CloudWatch alarms.</a:t>
            </a:r>
          </a:p>
        </p:txBody>
      </p:sp>
      <p:sp>
        <p:nvSpPr>
          <p:cNvPr id="38" name="TextBox 37"/>
          <p:cNvSpPr txBox="1"/>
          <p:nvPr/>
        </p:nvSpPr>
        <p:spPr>
          <a:xfrm>
            <a:off x="8453083" y="4930094"/>
            <a:ext cx="3559275" cy="1528945"/>
          </a:xfrm>
          <a:prstGeom prst="rect">
            <a:avLst/>
          </a:prstGeom>
          <a:noFill/>
        </p:spPr>
        <p:txBody>
          <a:bodyPr wrap="square" rtlCol="0">
            <a:spAutoFit/>
          </a:bodyPr>
          <a:lstStyle/>
          <a:p>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Tells Auto Scaling to perform a scaling action </a:t>
            </a:r>
            <a:r>
              <a:rPr lang="en-US" sz="1867" b="1" dirty="0">
                <a:latin typeface="Amazon Ember Medium" panose="020B0603020204030204" pitchFamily="34" charset="0"/>
                <a:ea typeface="Amazon Ember Medium" panose="020B0603020204030204" pitchFamily="34" charset="0"/>
                <a:cs typeface="Amazon Ember Medium" panose="020B0603020204030204" pitchFamily="34" charset="0"/>
              </a:rPr>
              <a:t>at a certain time</a:t>
            </a:r>
            <a:r>
              <a:rPr lang="en-US" sz="1867"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in the future (minimum, maximum, and desired size for the ASG). </a:t>
            </a:r>
          </a:p>
        </p:txBody>
      </p:sp>
      <p:grpSp>
        <p:nvGrpSpPr>
          <p:cNvPr id="46" name="Group 45"/>
          <p:cNvGrpSpPr/>
          <p:nvPr/>
        </p:nvGrpSpPr>
        <p:grpSpPr>
          <a:xfrm>
            <a:off x="830288" y="1746887"/>
            <a:ext cx="1874708" cy="1160095"/>
            <a:chOff x="205886" y="898967"/>
            <a:chExt cx="1406031" cy="870071"/>
          </a:xfrm>
        </p:grpSpPr>
        <p:grpSp>
          <p:nvGrpSpPr>
            <p:cNvPr id="23" name="Group 22"/>
            <p:cNvGrpSpPr/>
            <p:nvPr/>
          </p:nvGrpSpPr>
          <p:grpSpPr>
            <a:xfrm>
              <a:off x="946341" y="1103462"/>
              <a:ext cx="665576" cy="665576"/>
              <a:chOff x="818595" y="1218602"/>
              <a:chExt cx="665576" cy="665576"/>
            </a:xfrm>
          </p:grpSpPr>
          <p:pic>
            <p:nvPicPr>
              <p:cNvPr id="42" name="Picture 41"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95" y="1218602"/>
                <a:ext cx="665576" cy="665576"/>
              </a:xfrm>
              <a:prstGeom prst="rect">
                <a:avLst/>
              </a:prstGeom>
            </p:spPr>
          </p:pic>
          <p:sp>
            <p:nvSpPr>
              <p:cNvPr id="22" name="TextBox 21"/>
              <p:cNvSpPr txBox="1"/>
              <p:nvPr/>
            </p:nvSpPr>
            <p:spPr>
              <a:xfrm>
                <a:off x="856766" y="1396855"/>
                <a:ext cx="558792" cy="253915"/>
              </a:xfrm>
              <a:prstGeom prst="rect">
                <a:avLst/>
              </a:prstGeom>
              <a:noFill/>
            </p:spPr>
            <p:txBody>
              <a:bodyPr wrap="square" rtlCol="0">
                <a:spAutoFit/>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grpSp>
          <p:nvGrpSpPr>
            <p:cNvPr id="25" name="Group 24"/>
            <p:cNvGrpSpPr/>
            <p:nvPr/>
          </p:nvGrpSpPr>
          <p:grpSpPr>
            <a:xfrm>
              <a:off x="205886" y="898967"/>
              <a:ext cx="536944" cy="622569"/>
              <a:chOff x="205886" y="898967"/>
              <a:chExt cx="536944" cy="622569"/>
            </a:xfrm>
          </p:grpSpPr>
          <p:pic>
            <p:nvPicPr>
              <p:cNvPr id="43" name="Picture 42" descr="EC2-AM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12" y="898967"/>
                <a:ext cx="466229" cy="466229"/>
              </a:xfrm>
              <a:prstGeom prst="rect">
                <a:avLst/>
              </a:prstGeom>
            </p:spPr>
          </p:pic>
          <p:sp>
            <p:nvSpPr>
              <p:cNvPr id="24" name="TextBox 23"/>
              <p:cNvSpPr txBox="1"/>
              <p:nvPr/>
            </p:nvSpPr>
            <p:spPr>
              <a:xfrm>
                <a:off x="205886" y="1267621"/>
                <a:ext cx="536944" cy="253915"/>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AMI</a:t>
                </a:r>
              </a:p>
            </p:txBody>
          </p:sp>
        </p:grpSp>
        <p:cxnSp>
          <p:nvCxnSpPr>
            <p:cNvPr id="28" name="Straight Arrow Connector 27"/>
            <p:cNvCxnSpPr>
              <a:stCxn id="43" idx="3"/>
              <a:endCxn id="22" idx="1"/>
            </p:cNvCxnSpPr>
            <p:nvPr/>
          </p:nvCxnSpPr>
          <p:spPr>
            <a:xfrm>
              <a:off x="694141" y="1132082"/>
              <a:ext cx="290372" cy="276591"/>
            </a:xfrm>
            <a:prstGeom prst="straightConnector1">
              <a:avLst/>
            </a:prstGeom>
            <a:ln w="38100">
              <a:solidFill>
                <a:srgbClr val="0070C0"/>
              </a:solidFill>
              <a:prstDash val="sysDot"/>
              <a:tailEnd type="triangle"/>
            </a:ln>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786075" y="1418625"/>
            <a:ext cx="1682267" cy="379656"/>
          </a:xfrm>
          <a:prstGeom prst="rect">
            <a:avLst/>
          </a:prstGeom>
          <a:noFill/>
        </p:spPr>
        <p:txBody>
          <a:bodyPr wrap="square" rtlCol="0">
            <a:spAutoFit/>
          </a:bodyPr>
          <a:lstStyle/>
          <a:p>
            <a:pPr algn="ctr"/>
            <a:r>
              <a:rPr lang="en-US" sz="1867" b="1"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What</a:t>
            </a:r>
            <a:r>
              <a:rPr lang="en-US" sz="1867"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58" name="TextBox 57"/>
          <p:cNvSpPr txBox="1"/>
          <p:nvPr/>
        </p:nvSpPr>
        <p:spPr>
          <a:xfrm>
            <a:off x="3992901" y="1410719"/>
            <a:ext cx="1682267" cy="379656"/>
          </a:xfrm>
          <a:prstGeom prst="rect">
            <a:avLst/>
          </a:prstGeom>
          <a:noFill/>
        </p:spPr>
        <p:txBody>
          <a:bodyPr wrap="square" rtlCol="0">
            <a:spAutoFit/>
          </a:bodyPr>
          <a:lstStyle/>
          <a:p>
            <a:pPr algn="ctr"/>
            <a:r>
              <a:rPr lang="en-US" sz="1867" b="1"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Where</a:t>
            </a:r>
            <a:r>
              <a:rPr lang="en-US" sz="1867"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59" name="TextBox 58"/>
          <p:cNvSpPr txBox="1"/>
          <p:nvPr/>
        </p:nvSpPr>
        <p:spPr>
          <a:xfrm>
            <a:off x="7032600" y="1403781"/>
            <a:ext cx="907287" cy="379656"/>
          </a:xfrm>
          <a:prstGeom prst="rect">
            <a:avLst/>
          </a:prstGeom>
          <a:noFill/>
        </p:spPr>
        <p:txBody>
          <a:bodyPr wrap="square" rtlCol="0">
            <a:spAutoFit/>
          </a:bodyPr>
          <a:lstStyle/>
          <a:p>
            <a:pPr algn="ctr"/>
            <a:r>
              <a:rPr lang="en-US" sz="1867" b="1"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When</a:t>
            </a:r>
            <a:r>
              <a:rPr lang="en-US" sz="1867"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39" name="Rounded Rectangle 38"/>
          <p:cNvSpPr/>
          <p:nvPr/>
        </p:nvSpPr>
        <p:spPr>
          <a:xfrm>
            <a:off x="4405127" y="1918331"/>
            <a:ext cx="1170307" cy="115758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4515547" y="2034627"/>
            <a:ext cx="949467" cy="974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ounded Rectangle 44"/>
          <p:cNvSpPr/>
          <p:nvPr/>
        </p:nvSpPr>
        <p:spPr>
          <a:xfrm>
            <a:off x="4641366" y="2212294"/>
            <a:ext cx="695877" cy="6883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7" name="Picture 46"/>
          <p:cNvPicPr>
            <a:picLocks noChangeAspect="1"/>
          </p:cNvPicPr>
          <p:nvPr/>
        </p:nvPicPr>
        <p:blipFill>
          <a:blip r:embed="rId6"/>
          <a:stretch>
            <a:fillRect/>
          </a:stretch>
        </p:blipFill>
        <p:spPr>
          <a:xfrm>
            <a:off x="4677697" y="2103821"/>
            <a:ext cx="163403" cy="182627"/>
          </a:xfrm>
          <a:prstGeom prst="rect">
            <a:avLst/>
          </a:prstGeom>
        </p:spPr>
      </p:pic>
      <p:sp>
        <p:nvSpPr>
          <p:cNvPr id="49" name="Oval 48"/>
          <p:cNvSpPr>
            <a:spLocks noChangeAspect="1"/>
          </p:cNvSpPr>
          <p:nvPr/>
        </p:nvSpPr>
        <p:spPr>
          <a:xfrm>
            <a:off x="548441" y="2696499"/>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0" name="Oval 49"/>
          <p:cNvSpPr>
            <a:spLocks noChangeAspect="1"/>
          </p:cNvSpPr>
          <p:nvPr/>
        </p:nvSpPr>
        <p:spPr>
          <a:xfrm>
            <a:off x="3885696" y="2687143"/>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51" name="Oval 50"/>
          <p:cNvSpPr>
            <a:spLocks noChangeAspect="1"/>
          </p:cNvSpPr>
          <p:nvPr/>
        </p:nvSpPr>
        <p:spPr>
          <a:xfrm>
            <a:off x="6644990" y="2967599"/>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3</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288" y="1769048"/>
            <a:ext cx="274320" cy="274320"/>
          </a:xfrm>
          <a:prstGeom prst="rect">
            <a:avLst/>
          </a:prstGeom>
        </p:spPr>
      </p:pic>
    </p:spTree>
    <p:custDataLst>
      <p:tags r:id="rId1"/>
    </p:custDataLst>
    <p:extLst>
      <p:ext uri="{BB962C8B-B14F-4D97-AF65-F5344CB8AC3E}">
        <p14:creationId xmlns:p14="http://schemas.microsoft.com/office/powerpoint/2010/main" val="130303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7406"/>
            <a:ext cx="11115261" cy="1232809"/>
          </a:xfrm>
        </p:spPr>
        <p:txBody>
          <a:bodyPr>
            <a:normAutofit fontScale="90000"/>
          </a:bodyPr>
          <a:lstStyle/>
          <a:p>
            <a:r>
              <a:rPr lang="en-US" dirty="0"/>
              <a:t>Elastic Load Balancing, CloudWatch,                    and Auto Scaling</a:t>
            </a:r>
          </a:p>
        </p:txBody>
      </p:sp>
      <p:pic>
        <p:nvPicPr>
          <p:cNvPr id="28" name="Picture 27" descr="Auto-Scal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9708" y="4835194"/>
            <a:ext cx="1256013" cy="1256013"/>
          </a:xfrm>
          <a:prstGeom prst="rect">
            <a:avLst/>
          </a:prstGeom>
        </p:spPr>
      </p:pic>
      <p:pic>
        <p:nvPicPr>
          <p:cNvPr id="29" name="Picture 28" descr="CloudWat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1180" y="4980902"/>
            <a:ext cx="964601" cy="964601"/>
          </a:xfrm>
          <a:prstGeom prst="rect">
            <a:avLst/>
          </a:prstGeom>
        </p:spPr>
      </p:pic>
      <p:sp>
        <p:nvSpPr>
          <p:cNvPr id="30" name="TextBox 29"/>
          <p:cNvSpPr txBox="1"/>
          <p:nvPr/>
        </p:nvSpPr>
        <p:spPr>
          <a:xfrm>
            <a:off x="8284895" y="5923345"/>
            <a:ext cx="1915592" cy="307777"/>
          </a:xfrm>
          <a:prstGeom prst="rect">
            <a:avLst/>
          </a:prstGeom>
          <a:noFill/>
        </p:spPr>
        <p:txBody>
          <a:bodyPr wrap="square" lIns="0" tIns="0" rIns="0" bIns="0" rtlCol="0">
            <a:spAutoFit/>
          </a:bodyPr>
          <a:lstStyle>
            <a:defPPr>
              <a:defRPr lang="en-US"/>
            </a:defPPr>
            <a:lvl1pPr algn="ctr">
              <a:defRPr sz="20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CloudWatch</a:t>
            </a:r>
          </a:p>
        </p:txBody>
      </p:sp>
      <p:sp>
        <p:nvSpPr>
          <p:cNvPr id="31" name="TextBox 30"/>
          <p:cNvSpPr txBox="1"/>
          <p:nvPr/>
        </p:nvSpPr>
        <p:spPr>
          <a:xfrm>
            <a:off x="1659919" y="5923345"/>
            <a:ext cx="1915592" cy="307777"/>
          </a:xfrm>
          <a:prstGeom prst="rect">
            <a:avLst/>
          </a:prstGeom>
          <a:noFill/>
        </p:spPr>
        <p:txBody>
          <a:bodyPr wrap="square" lIns="0" tIns="0" rIns="0" bIns="0" rtlCol="0">
            <a:spAutoFit/>
          </a:bodyPr>
          <a:lstStyle>
            <a:defPPr>
              <a:defRPr lang="en-US"/>
            </a:defPPr>
            <a:lvl1pPr algn="ctr">
              <a:defRPr sz="2000" b="1">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Auto Scaling</a:t>
            </a:r>
          </a:p>
        </p:txBody>
      </p:sp>
      <p:sp>
        <p:nvSpPr>
          <p:cNvPr id="32" name="TextBox 31"/>
          <p:cNvSpPr txBox="1"/>
          <p:nvPr/>
        </p:nvSpPr>
        <p:spPr>
          <a:xfrm>
            <a:off x="3770264" y="1426102"/>
            <a:ext cx="1915592" cy="574644"/>
          </a:xfrm>
          <a:prstGeom prst="rect">
            <a:avLst/>
          </a:prstGeom>
          <a:noFill/>
        </p:spPr>
        <p:txBody>
          <a:bodyPr wrap="square" lIns="0" tIns="0" rIns="0" bIns="0"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pic>
        <p:nvPicPr>
          <p:cNvPr id="33" name="Picture 32" descr="EC2-Inst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260" y="3027530"/>
            <a:ext cx="731520" cy="731520"/>
          </a:xfrm>
          <a:prstGeom prst="rect">
            <a:avLst/>
          </a:prstGeom>
        </p:spPr>
      </p:pic>
      <p:grpSp>
        <p:nvGrpSpPr>
          <p:cNvPr id="40" name="Group 39"/>
          <p:cNvGrpSpPr/>
          <p:nvPr/>
        </p:nvGrpSpPr>
        <p:grpSpPr>
          <a:xfrm>
            <a:off x="4728060" y="2932493"/>
            <a:ext cx="2424288" cy="2345030"/>
            <a:chOff x="3776668" y="3708375"/>
            <a:chExt cx="1709738" cy="1742182"/>
          </a:xfrm>
        </p:grpSpPr>
        <p:sp>
          <p:nvSpPr>
            <p:cNvPr id="41" name="Rounded Rectangle 40"/>
            <p:cNvSpPr/>
            <p:nvPr/>
          </p:nvSpPr>
          <p:spPr>
            <a:xfrm>
              <a:off x="3776668" y="3708375"/>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TextBox 31"/>
            <p:cNvSpPr txBox="1">
              <a:spLocks noChangeArrowheads="1"/>
            </p:cNvSpPr>
            <p:nvPr/>
          </p:nvSpPr>
          <p:spPr bwMode="auto">
            <a:xfrm>
              <a:off x="3859218" y="5199037"/>
              <a:ext cx="1555750" cy="251520"/>
            </a:xfrm>
            <a:prstGeom prst="rect">
              <a:avLst/>
            </a:prstGeom>
            <a:noFill/>
            <a:ln w="9525">
              <a:noFill/>
              <a:miter lim="800000"/>
              <a:headEnd/>
              <a:tailEnd/>
            </a:ln>
          </p:spPr>
          <p:txBody>
            <a:bodyPr>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grpSp>
      <p:pic>
        <p:nvPicPr>
          <p:cNvPr id="43" name="Picture 42" descr="EC2-Inst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4847" y="3038762"/>
            <a:ext cx="731520" cy="731520"/>
          </a:xfrm>
          <a:prstGeom prst="rect">
            <a:avLst/>
          </a:prstGeom>
        </p:spPr>
      </p:pic>
      <p:pic>
        <p:nvPicPr>
          <p:cNvPr id="44" name="Picture 43" descr="EC2-Inst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3188" y="3027530"/>
            <a:ext cx="731520" cy="731520"/>
          </a:xfrm>
          <a:prstGeom prst="rect">
            <a:avLst/>
          </a:prstGeom>
        </p:spPr>
      </p:pic>
      <p:cxnSp>
        <p:nvCxnSpPr>
          <p:cNvPr id="52" name="Elbow Connector 51"/>
          <p:cNvCxnSpPr>
            <a:endCxn id="33" idx="0"/>
          </p:cNvCxnSpPr>
          <p:nvPr/>
        </p:nvCxnSpPr>
        <p:spPr>
          <a:xfrm rot="5400000">
            <a:off x="5077156" y="2224365"/>
            <a:ext cx="896029" cy="710301"/>
          </a:xfrm>
          <a:prstGeom prst="bentConnector3">
            <a:avLst>
              <a:gd name="adj1" fmla="val 50000"/>
            </a:avLst>
          </a:prstGeom>
          <a:ln w="2857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endCxn id="44" idx="0"/>
          </p:cNvCxnSpPr>
          <p:nvPr/>
        </p:nvCxnSpPr>
        <p:spPr>
          <a:xfrm rot="16200000" flipH="1">
            <a:off x="5801620" y="2210202"/>
            <a:ext cx="896029" cy="738627"/>
          </a:xfrm>
          <a:prstGeom prst="bentConnector3">
            <a:avLst>
              <a:gd name="adj1" fmla="val 50000"/>
            </a:avLst>
          </a:prstGeom>
          <a:ln w="28575">
            <a:solidFill>
              <a:srgbClr val="0070C0"/>
            </a:solidFill>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7747056" y="2339360"/>
            <a:ext cx="1146123" cy="1170877"/>
            <a:chOff x="4723355" y="772433"/>
            <a:chExt cx="859592" cy="878158"/>
          </a:xfrm>
        </p:grpSpPr>
        <p:sp>
          <p:nvSpPr>
            <p:cNvPr id="21" name="TextBox 20"/>
            <p:cNvSpPr txBox="1">
              <a:spLocks noChangeArrowheads="1"/>
            </p:cNvSpPr>
            <p:nvPr/>
          </p:nvSpPr>
          <p:spPr bwMode="auto">
            <a:xfrm>
              <a:off x="4723355" y="1212010"/>
              <a:ext cx="859592" cy="438581"/>
            </a:xfrm>
            <a:prstGeom prst="rect">
              <a:avLst/>
            </a:prstGeom>
            <a:noFill/>
            <a:ln w="9525">
              <a:noFill/>
              <a:miter lim="800000"/>
              <a:headEnd/>
              <a:tailEnd/>
            </a:ln>
          </p:spPr>
          <p:txBody>
            <a:bodyPr wrap="square" anchor="ctr" anchorCtr="1">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Latency alarm</a:t>
              </a:r>
            </a:p>
          </p:txBody>
        </p:sp>
        <p:pic>
          <p:nvPicPr>
            <p:cNvPr id="26" name="Picture 25" descr="CloudWatch-Alar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7061" y="772433"/>
              <a:ext cx="502937" cy="502937"/>
            </a:xfrm>
            <a:prstGeom prst="rect">
              <a:avLst/>
            </a:prstGeom>
          </p:spPr>
        </p:pic>
      </p:grpSp>
      <p:cxnSp>
        <p:nvCxnSpPr>
          <p:cNvPr id="5" name="Straight Connector 4"/>
          <p:cNvCxnSpPr>
            <a:endCxn id="41" idx="0"/>
          </p:cNvCxnSpPr>
          <p:nvPr/>
        </p:nvCxnSpPr>
        <p:spPr>
          <a:xfrm>
            <a:off x="5880321" y="2131501"/>
            <a:ext cx="9840" cy="881645"/>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3639" y="1296100"/>
            <a:ext cx="733044" cy="916564"/>
          </a:xfrm>
          <a:prstGeom prst="rect">
            <a:avLst/>
          </a:prstGeom>
        </p:spPr>
      </p:pic>
      <p:sp>
        <p:nvSpPr>
          <p:cNvPr id="4" name="Right Arrow 3"/>
          <p:cNvSpPr/>
          <p:nvPr/>
        </p:nvSpPr>
        <p:spPr>
          <a:xfrm rot="2910181">
            <a:off x="6143521" y="3245340"/>
            <a:ext cx="3349087" cy="295900"/>
          </a:xfrm>
          <a:prstGeom prst="rightArrow">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ight Arrow 22"/>
          <p:cNvSpPr/>
          <p:nvPr/>
        </p:nvSpPr>
        <p:spPr>
          <a:xfrm rot="10800000">
            <a:off x="3245721" y="5546528"/>
            <a:ext cx="5525456" cy="295900"/>
          </a:xfrm>
          <a:prstGeom prst="rightArrow">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49"/>
          <p:cNvSpPr txBox="1">
            <a:spLocks noChangeArrowheads="1"/>
          </p:cNvSpPr>
          <p:nvPr/>
        </p:nvSpPr>
        <p:spPr bwMode="auto">
          <a:xfrm>
            <a:off x="5057590" y="5424170"/>
            <a:ext cx="1765229" cy="584775"/>
          </a:xfrm>
          <a:prstGeom prst="rect">
            <a:avLst/>
          </a:prstGeom>
          <a:solidFill>
            <a:schemeClr val="accent5">
              <a:lumMod val="20000"/>
              <a:lumOff val="80000"/>
            </a:schemeClr>
          </a:solidFill>
          <a:ln>
            <a:solidFill>
              <a:schemeClr val="accent1"/>
            </a:solidFill>
          </a:ln>
        </p:spPr>
        <p:txBody>
          <a:bodyPr wrap="square" rtlCol="0">
            <a:spAutoFit/>
          </a:bodyPr>
          <a:lstStyle>
            <a:defPPr>
              <a:defRPr lang="en-US"/>
            </a:defPPr>
            <a:lvl1pPr algn="ctr">
              <a:defRPr sz="16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Execute Auto Scaling Policy</a:t>
            </a:r>
          </a:p>
        </p:txBody>
      </p:sp>
      <p:sp>
        <p:nvSpPr>
          <p:cNvPr id="24" name="Right Arrow 23"/>
          <p:cNvSpPr/>
          <p:nvPr/>
        </p:nvSpPr>
        <p:spPr>
          <a:xfrm rot="19726477" flipV="1">
            <a:off x="2877819" y="4316249"/>
            <a:ext cx="3005852" cy="295900"/>
          </a:xfrm>
          <a:prstGeom prst="rightArrow">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45061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40017"/>
            <a:ext cx="11115261" cy="1040564"/>
          </a:xfrm>
        </p:spPr>
        <p:txBody>
          <a:bodyPr>
            <a:noAutofit/>
          </a:bodyPr>
          <a:lstStyle/>
          <a:p>
            <a:r>
              <a:rPr lang="en-US" dirty="0"/>
              <a:t>Deciding Minimum Capacity Size</a:t>
            </a:r>
          </a:p>
        </p:txBody>
      </p:sp>
      <p:sp>
        <p:nvSpPr>
          <p:cNvPr id="20" name="Content Placeholder 2"/>
          <p:cNvSpPr>
            <a:spLocks noGrp="1"/>
          </p:cNvSpPr>
          <p:nvPr>
            <p:ph idx="1"/>
          </p:nvPr>
        </p:nvSpPr>
        <p:spPr/>
        <p:txBody>
          <a:bodyPr>
            <a:normAutofit/>
          </a:bodyPr>
          <a:lstStyle/>
          <a:p>
            <a:pPr marL="0" indent="0">
              <a:buNone/>
            </a:pPr>
            <a:r>
              <a:rPr lang="en-US" dirty="0"/>
              <a:t>Auto Scaling group defines: </a:t>
            </a:r>
          </a:p>
          <a:p>
            <a:pPr marL="457200" lvl="1" indent="-457200">
              <a:spcBef>
                <a:spcPts val="1200"/>
              </a:spcBef>
            </a:pPr>
            <a:r>
              <a:rPr lang="en-US" sz="2800" dirty="0"/>
              <a:t>Desired capacity</a:t>
            </a:r>
          </a:p>
          <a:p>
            <a:pPr marL="457200" lvl="1" indent="-457200">
              <a:spcBef>
                <a:spcPts val="1200"/>
              </a:spcBef>
            </a:pPr>
            <a:r>
              <a:rPr lang="en-US" sz="2800" dirty="0"/>
              <a:t>Minimum capacity </a:t>
            </a:r>
          </a:p>
          <a:p>
            <a:pPr marL="457200" lvl="1" indent="-457200">
              <a:spcBef>
                <a:spcPts val="1200"/>
              </a:spcBef>
            </a:pPr>
            <a:r>
              <a:rPr lang="en-US" sz="2800" dirty="0"/>
              <a:t>Maximum capacity</a:t>
            </a:r>
          </a:p>
          <a:p>
            <a:pPr lvl="1"/>
            <a:endParaRPr lang="en-US" sz="1333" dirty="0"/>
          </a:p>
          <a:p>
            <a:endParaRPr lang="en-US" sz="1200" dirty="0"/>
          </a:p>
          <a:p>
            <a:endParaRPr lang="en-US" sz="1200" dirty="0"/>
          </a:p>
          <a:p>
            <a:endParaRPr lang="en-US" sz="1200" dirty="0"/>
          </a:p>
          <a:p>
            <a:pPr marL="457200" lvl="1" indent="-457200">
              <a:spcBef>
                <a:spcPts val="1200"/>
              </a:spcBef>
            </a:pPr>
            <a:r>
              <a:rPr lang="en-US" sz="2800" dirty="0"/>
              <a:t>What would be a good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minimum</a:t>
            </a:r>
            <a:r>
              <a:rPr lang="en-US" sz="2800" dirty="0">
                <a:solidFill>
                  <a:srgbClr val="0070C0"/>
                </a:solidFill>
              </a:rPr>
              <a:t> </a:t>
            </a:r>
            <a:r>
              <a:rPr lang="en-US" sz="2800" dirty="0"/>
              <a:t>capacity to set it to? </a:t>
            </a:r>
            <a:endParaRPr lang="en-US" sz="400" dirty="0"/>
          </a:p>
          <a:p>
            <a:pPr marL="457200" lvl="1" indent="-457200">
              <a:spcBef>
                <a:spcPts val="1200"/>
              </a:spcBef>
            </a:pPr>
            <a:r>
              <a:rPr lang="en-US" sz="2800" dirty="0"/>
              <a:t>What would be a good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maximum</a:t>
            </a:r>
            <a:r>
              <a:rPr lang="en-US" sz="2800" dirty="0">
                <a:solidFill>
                  <a:srgbClr val="0070C0"/>
                </a:solidFill>
              </a:rPr>
              <a:t> </a:t>
            </a:r>
            <a:r>
              <a:rPr lang="en-US" sz="2800" dirty="0"/>
              <a:t>capacity to set it to?</a:t>
            </a:r>
          </a:p>
        </p:txBody>
      </p:sp>
      <p:sp>
        <p:nvSpPr>
          <p:cNvPr id="22" name="TextBox 21"/>
          <p:cNvSpPr txBox="1"/>
          <p:nvPr/>
        </p:nvSpPr>
        <p:spPr>
          <a:xfrm>
            <a:off x="7126309" y="1794236"/>
            <a:ext cx="521988" cy="666786"/>
          </a:xfrm>
          <a:prstGeom prst="rect">
            <a:avLst/>
          </a:prstGeom>
          <a:noFill/>
        </p:spPr>
        <p:txBody>
          <a:bodyPr wrap="square" rtlCol="0">
            <a:spAutoFit/>
          </a:bodyPr>
          <a:lstStyle/>
          <a:p>
            <a:r>
              <a:rPr lang="en-US" sz="3733" b="1" dirty="0">
                <a:solidFill>
                  <a:srgbClr val="0000CC"/>
                </a:solidFill>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4" name="Group 23"/>
          <p:cNvGrpSpPr/>
          <p:nvPr/>
        </p:nvGrpSpPr>
        <p:grpSpPr>
          <a:xfrm>
            <a:off x="7002419" y="1774579"/>
            <a:ext cx="2194251" cy="1761639"/>
            <a:chOff x="463550" y="760413"/>
            <a:chExt cx="1765801" cy="1733550"/>
          </a:xfrm>
        </p:grpSpPr>
        <p:sp>
          <p:nvSpPr>
            <p:cNvPr id="25" name="Rounded Rectangle 24"/>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31"/>
            <p:cNvSpPr txBox="1">
              <a:spLocks noChangeArrowheads="1"/>
            </p:cNvSpPr>
            <p:nvPr/>
          </p:nvSpPr>
          <p:spPr bwMode="auto">
            <a:xfrm>
              <a:off x="472887" y="2092815"/>
              <a:ext cx="1756464" cy="333156"/>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grpSp>
      <p:grpSp>
        <p:nvGrpSpPr>
          <p:cNvPr id="27" name="Group 26"/>
          <p:cNvGrpSpPr/>
          <p:nvPr/>
        </p:nvGrpSpPr>
        <p:grpSpPr>
          <a:xfrm>
            <a:off x="6877872" y="1413722"/>
            <a:ext cx="2424109" cy="2950028"/>
            <a:chOff x="2549525" y="760413"/>
            <a:chExt cx="1689100" cy="1733550"/>
          </a:xfrm>
        </p:grpSpPr>
        <p:sp>
          <p:nvSpPr>
            <p:cNvPr id="28" name="Rounded Rectangle 2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32"/>
            <p:cNvSpPr txBox="1">
              <a:spLocks noChangeArrowheads="1"/>
            </p:cNvSpPr>
            <p:nvPr/>
          </p:nvSpPr>
          <p:spPr bwMode="auto">
            <a:xfrm>
              <a:off x="2619375" y="2251076"/>
              <a:ext cx="1557339" cy="186928"/>
            </a:xfrm>
            <a:prstGeom prst="rect">
              <a:avLst/>
            </a:prstGeom>
            <a:noFill/>
            <a:ln w="9525">
              <a:noFill/>
              <a:miter lim="800000"/>
              <a:headEnd/>
              <a:tailEnd/>
            </a:ln>
          </p:spPr>
          <p:txBody>
            <a:bodyPr>
              <a:spAutoFit/>
            </a:bodyPr>
            <a:lstStyle/>
            <a:p>
              <a:pPr algn="ctr"/>
              <a:r>
                <a:rPr lang="en-US" sz="1467"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pic>
        <p:nvPicPr>
          <p:cNvPr id="30" name="Picture 29"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282" y="2125727"/>
            <a:ext cx="940328" cy="940328"/>
          </a:xfrm>
          <a:prstGeom prst="rect">
            <a:avLst/>
          </a:prstGeom>
        </p:spPr>
      </p:pic>
    </p:spTree>
    <p:custDataLst>
      <p:tags r:id="rId1"/>
    </p:custDataLst>
    <p:extLst>
      <p:ext uri="{BB962C8B-B14F-4D97-AF65-F5344CB8AC3E}">
        <p14:creationId xmlns:p14="http://schemas.microsoft.com/office/powerpoint/2010/main" val="368987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953290" y="3233064"/>
            <a:ext cx="5568361" cy="454353"/>
          </a:xfrm>
        </p:spPr>
        <p:txBody>
          <a:bodyPr>
            <a:normAutofit lnSpcReduction="10000"/>
          </a:bodyPr>
          <a:lstStyle/>
          <a:p>
            <a:pPr marL="0" indent="0">
              <a:spcBef>
                <a:spcPts val="1800"/>
              </a:spcBef>
              <a:spcAft>
                <a:spcPts val="800"/>
              </a:spcAft>
              <a:buNone/>
            </a:pPr>
            <a:r>
              <a:rPr lang="en-US" b="1" dirty="0"/>
              <a:t>What about high availability?</a:t>
            </a:r>
          </a:p>
        </p:txBody>
      </p:sp>
      <p:grpSp>
        <p:nvGrpSpPr>
          <p:cNvPr id="3" name="Group 2"/>
          <p:cNvGrpSpPr/>
          <p:nvPr/>
        </p:nvGrpSpPr>
        <p:grpSpPr>
          <a:xfrm>
            <a:off x="6810104" y="1509655"/>
            <a:ext cx="4648897" cy="4881926"/>
            <a:chOff x="5376956" y="1152906"/>
            <a:chExt cx="2956037" cy="3104210"/>
          </a:xfrm>
        </p:grpSpPr>
        <p:grpSp>
          <p:nvGrpSpPr>
            <p:cNvPr id="5" name="Group 4"/>
            <p:cNvGrpSpPr/>
            <p:nvPr/>
          </p:nvGrpSpPr>
          <p:grpSpPr>
            <a:xfrm>
              <a:off x="5569368" y="2016408"/>
              <a:ext cx="2575947" cy="878929"/>
              <a:chOff x="463550" y="760413"/>
              <a:chExt cx="1709738" cy="1764593"/>
            </a:xfrm>
          </p:grpSpPr>
          <p:sp>
            <p:nvSpPr>
              <p:cNvPr id="6" name="Rounded Rectangle 5"/>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1"/>
              <p:cNvSpPr txBox="1">
                <a:spLocks noChangeArrowheads="1"/>
              </p:cNvSpPr>
              <p:nvPr/>
            </p:nvSpPr>
            <p:spPr bwMode="auto">
              <a:xfrm>
                <a:off x="540544" y="2092812"/>
                <a:ext cx="1555750" cy="432194"/>
              </a:xfrm>
              <a:prstGeom prst="rect">
                <a:avLst/>
              </a:prstGeom>
              <a:noFill/>
              <a:ln w="9525">
                <a:noFill/>
                <a:miter lim="800000"/>
                <a:headEnd/>
                <a:tailEnd/>
              </a:ln>
            </p:spPr>
            <p:txBody>
              <a:bodyPr>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grpSp>
        <p:grpSp>
          <p:nvGrpSpPr>
            <p:cNvPr id="8" name="Group 7"/>
            <p:cNvGrpSpPr/>
            <p:nvPr/>
          </p:nvGrpSpPr>
          <p:grpSpPr>
            <a:xfrm>
              <a:off x="5518313" y="1581811"/>
              <a:ext cx="1234609" cy="1732661"/>
              <a:chOff x="2549525" y="760413"/>
              <a:chExt cx="1689100" cy="1733550"/>
            </a:xfrm>
          </p:grpSpPr>
          <p:sp>
            <p:nvSpPr>
              <p:cNvPr id="9" name="Rounded Rectangle 8"/>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2"/>
              <p:cNvSpPr txBox="1">
                <a:spLocks noChangeArrowheads="1"/>
              </p:cNvSpPr>
              <p:nvPr/>
            </p:nvSpPr>
            <p:spPr bwMode="auto">
              <a:xfrm>
                <a:off x="2619375" y="2251076"/>
                <a:ext cx="1557339" cy="189235"/>
              </a:xfrm>
              <a:prstGeom prst="rect">
                <a:avLst/>
              </a:prstGeom>
              <a:noFill/>
              <a:ln w="9525">
                <a:noFill/>
                <a:miter lim="800000"/>
                <a:headEnd/>
                <a:tailEnd/>
              </a:ln>
            </p:spPr>
            <p:txBody>
              <a:bodyPr>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12" name="Rounded Rectangle 11"/>
            <p:cNvSpPr/>
            <p:nvPr/>
          </p:nvSpPr>
          <p:spPr>
            <a:xfrm>
              <a:off x="5376956" y="1152906"/>
              <a:ext cx="2956036" cy="2325414"/>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 name="Group 13"/>
            <p:cNvGrpSpPr/>
            <p:nvPr/>
          </p:nvGrpSpPr>
          <p:grpSpPr>
            <a:xfrm>
              <a:off x="6960568" y="1581811"/>
              <a:ext cx="1234609" cy="1732661"/>
              <a:chOff x="2549525" y="760413"/>
              <a:chExt cx="1689100" cy="1733550"/>
            </a:xfrm>
          </p:grpSpPr>
          <p:sp>
            <p:nvSpPr>
              <p:cNvPr id="15" name="Rounded Rectangle 14"/>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32"/>
              <p:cNvSpPr txBox="1">
                <a:spLocks noChangeArrowheads="1"/>
              </p:cNvSpPr>
              <p:nvPr/>
            </p:nvSpPr>
            <p:spPr bwMode="auto">
              <a:xfrm>
                <a:off x="2619375" y="2251076"/>
                <a:ext cx="1557339" cy="189235"/>
              </a:xfrm>
              <a:prstGeom prst="rect">
                <a:avLst/>
              </a:prstGeom>
              <a:noFill/>
              <a:ln w="9525">
                <a:noFill/>
                <a:miter lim="800000"/>
                <a:headEnd/>
                <a:tailEnd/>
              </a:ln>
            </p:spPr>
            <p:txBody>
              <a:bodyPr>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pic>
          <p:nvPicPr>
            <p:cNvPr id="18" name="Picture 17"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645" y="2186165"/>
              <a:ext cx="431944" cy="431944"/>
            </a:xfrm>
            <a:prstGeom prst="rect">
              <a:avLst/>
            </a:prstGeom>
          </p:spPr>
        </p:pic>
        <p:pic>
          <p:nvPicPr>
            <p:cNvPr id="21" name="Picture 20"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448" y="2186165"/>
              <a:ext cx="431944" cy="431944"/>
            </a:xfrm>
            <a:prstGeom prst="rect">
              <a:avLst/>
            </a:prstGeom>
          </p:spPr>
        </p:pic>
        <p:cxnSp>
          <p:nvCxnSpPr>
            <p:cNvPr id="33" name="Elbow Connector 32"/>
            <p:cNvCxnSpPr>
              <a:endCxn id="21" idx="0"/>
            </p:cNvCxnSpPr>
            <p:nvPr/>
          </p:nvCxnSpPr>
          <p:spPr>
            <a:xfrm rot="16200000" flipH="1">
              <a:off x="6890716" y="1569460"/>
              <a:ext cx="595715" cy="637693"/>
            </a:xfrm>
            <a:prstGeom prst="bentConnector3">
              <a:avLst>
                <a:gd name="adj1" fmla="val 50000"/>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44" name="Elbow Connector 43"/>
            <p:cNvCxnSpPr>
              <a:endCxn id="18" idx="0"/>
            </p:cNvCxnSpPr>
            <p:nvPr/>
          </p:nvCxnSpPr>
          <p:spPr>
            <a:xfrm rot="5400000">
              <a:off x="6204815" y="1521252"/>
              <a:ext cx="595715" cy="734110"/>
            </a:xfrm>
            <a:prstGeom prst="bentConnector3">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569368" y="3572319"/>
              <a:ext cx="2625809" cy="24140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Minimum = two instances (# of AZs)</a:t>
              </a:r>
            </a:p>
          </p:txBody>
        </p:sp>
        <p:sp>
          <p:nvSpPr>
            <p:cNvPr id="47" name="TextBox 46"/>
            <p:cNvSpPr txBox="1"/>
            <p:nvPr/>
          </p:nvSpPr>
          <p:spPr>
            <a:xfrm>
              <a:off x="5460009" y="4015709"/>
              <a:ext cx="2872984" cy="241407"/>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Desired capacity = two instances (Min.)</a:t>
              </a:r>
            </a:p>
          </p:txBody>
        </p:sp>
        <p:sp>
          <p:nvSpPr>
            <p:cNvPr id="48" name="Down Arrow 47"/>
            <p:cNvSpPr/>
            <p:nvPr/>
          </p:nvSpPr>
          <p:spPr>
            <a:xfrm>
              <a:off x="6779432" y="3802533"/>
              <a:ext cx="151083" cy="23929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1" name="Picture 50" descr="Auto-Scal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663089" y="2248749"/>
              <a:ext cx="342967" cy="342967"/>
            </a:xfrm>
            <a:prstGeom prst="rect">
              <a:avLst/>
            </a:prstGeom>
          </p:spPr>
        </p:pic>
      </p:gr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655" y="1559353"/>
            <a:ext cx="562199" cy="702947"/>
          </a:xfrm>
          <a:prstGeom prst="rect">
            <a:avLst/>
          </a:prstGeom>
        </p:spPr>
      </p:pic>
      <p:sp>
        <p:nvSpPr>
          <p:cNvPr id="27" name="Title 1"/>
          <p:cNvSpPr>
            <a:spLocks noGrp="1"/>
          </p:cNvSpPr>
          <p:nvPr>
            <p:ph type="title"/>
          </p:nvPr>
        </p:nvSpPr>
        <p:spPr>
          <a:xfrm>
            <a:off x="238539" y="1"/>
            <a:ext cx="11115261" cy="1244944"/>
          </a:xfrm>
        </p:spPr>
        <p:txBody>
          <a:bodyPr>
            <a:normAutofit/>
          </a:bodyPr>
          <a:lstStyle/>
          <a:p>
            <a:r>
              <a:rPr lang="en-US" dirty="0"/>
              <a:t>Deciding Minimum Capacity Size</a:t>
            </a:r>
          </a:p>
        </p:txBody>
      </p:sp>
    </p:spTree>
    <p:custDataLst>
      <p:tags r:id="rId1"/>
    </p:custDataLst>
    <p:extLst>
      <p:ext uri="{BB962C8B-B14F-4D97-AF65-F5344CB8AC3E}">
        <p14:creationId xmlns:p14="http://schemas.microsoft.com/office/powerpoint/2010/main" val="83347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p:cNvCxnSpPr/>
          <p:nvPr/>
        </p:nvCxnSpPr>
        <p:spPr>
          <a:xfrm flipH="1">
            <a:off x="9615259" y="4168404"/>
            <a:ext cx="243" cy="317265"/>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9118723" y="4207436"/>
            <a:ext cx="243" cy="317265"/>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8307503" y="4168403"/>
            <a:ext cx="243" cy="317265"/>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7805688" y="4168401"/>
            <a:ext cx="243" cy="317265"/>
          </a:xfrm>
          <a:prstGeom prst="line">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38539" y="35982"/>
            <a:ext cx="11115261" cy="1141078"/>
          </a:xfrm>
        </p:spPr>
        <p:txBody>
          <a:bodyPr>
            <a:normAutofit fontScale="90000"/>
          </a:bodyPr>
          <a:lstStyle/>
          <a:p>
            <a:r>
              <a:rPr lang="en-US" dirty="0"/>
              <a:t>Maximum Capacity Size and                                     Auto Scaling</a:t>
            </a:r>
          </a:p>
        </p:txBody>
      </p:sp>
      <p:sp>
        <p:nvSpPr>
          <p:cNvPr id="3" name="Content Placeholder 2"/>
          <p:cNvSpPr>
            <a:spLocks noGrp="1"/>
          </p:cNvSpPr>
          <p:nvPr>
            <p:ph idx="1"/>
          </p:nvPr>
        </p:nvSpPr>
        <p:spPr>
          <a:xfrm>
            <a:off x="354308" y="1533070"/>
            <a:ext cx="5659167" cy="4913308"/>
          </a:xfrm>
        </p:spPr>
        <p:txBody>
          <a:bodyPr>
            <a:normAutofit/>
          </a:bodyPr>
          <a:lstStyle/>
          <a:p>
            <a:pPr marL="0" indent="0">
              <a:spcBef>
                <a:spcPts val="1800"/>
              </a:spcBef>
              <a:spcAft>
                <a:spcPts val="1200"/>
              </a:spcAft>
              <a:buNone/>
            </a:pPr>
            <a:r>
              <a:rPr lang="en-US" b="1" dirty="0">
                <a:latin typeface="Amazon Ember" panose="020B0603020204020204" pitchFamily="34" charset="0"/>
                <a:ea typeface="Amazon Ember" panose="020B0603020204020204" pitchFamily="34" charset="0"/>
                <a:cs typeface="Amazon Ember" panose="020B0603020204020204" pitchFamily="34" charset="0"/>
              </a:rPr>
              <a:t>Scenario:</a:t>
            </a:r>
          </a:p>
          <a:p>
            <a:pPr marL="0" indent="0">
              <a:buNone/>
            </a:pPr>
            <a:r>
              <a:rPr lang="en-US" sz="2600" dirty="0"/>
              <a:t>Auto Scaling group:</a:t>
            </a:r>
          </a:p>
          <a:p>
            <a:pPr marL="457200" lvl="1" indent="-457200">
              <a:spcBef>
                <a:spcPts val="12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Minimum = 2</a:t>
            </a:r>
          </a:p>
          <a:p>
            <a:pPr marL="457200" lvl="1" indent="-457200">
              <a:spcBef>
                <a:spcPts val="12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Maximum =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12</a:t>
            </a:r>
          </a:p>
          <a:p>
            <a:pPr lvl="1"/>
            <a:endParaRPr lang="en-US" sz="1467" dirty="0"/>
          </a:p>
          <a:p>
            <a:pPr marL="0" indent="0">
              <a:buNone/>
            </a:pPr>
            <a:r>
              <a:rPr lang="en-US" sz="2600" dirty="0"/>
              <a:t>Auto Scaling policy:</a:t>
            </a:r>
          </a:p>
          <a:p>
            <a:pPr marL="457200" lvl="1" indent="-457200">
              <a:spcBef>
                <a:spcPts val="1200"/>
              </a:spcBef>
            </a:pPr>
            <a:r>
              <a:rPr lang="en-US" dirty="0"/>
              <a:t>When CPU use is greater than 60%</a:t>
            </a:r>
          </a:p>
          <a:p>
            <a:pPr marL="457200" lvl="1" indent="-457200">
              <a:spcBef>
                <a:spcPts val="1200"/>
              </a:spcBef>
            </a:pPr>
            <a:r>
              <a:rPr lang="en-US" dirty="0"/>
              <a:t>Add 100% of group                                      </a:t>
            </a:r>
            <a:r>
              <a:rPr lang="en-US" b="1" dirty="0">
                <a:latin typeface="Amazon Ember" panose="020B0603020204020204" pitchFamily="34" charset="0"/>
                <a:ea typeface="Amazon Ember" panose="020B0603020204020204" pitchFamily="34" charset="0"/>
                <a:cs typeface="Amazon Ember" panose="020B0603020204020204" pitchFamily="34" charset="0"/>
              </a:rPr>
              <a:t>= double the capacity</a:t>
            </a:r>
          </a:p>
          <a:p>
            <a:pPr marL="0" indent="0">
              <a:buNone/>
            </a:pPr>
            <a:endParaRPr lang="en-US" dirty="0"/>
          </a:p>
        </p:txBody>
      </p:sp>
      <p:grpSp>
        <p:nvGrpSpPr>
          <p:cNvPr id="27" name="Group 26"/>
          <p:cNvGrpSpPr/>
          <p:nvPr/>
        </p:nvGrpSpPr>
        <p:grpSpPr>
          <a:xfrm>
            <a:off x="8764968" y="2824519"/>
            <a:ext cx="2425444" cy="3137728"/>
            <a:chOff x="2549525" y="760413"/>
            <a:chExt cx="1689100" cy="1733550"/>
          </a:xfrm>
        </p:grpSpPr>
        <p:sp>
          <p:nvSpPr>
            <p:cNvPr id="28" name="Rounded Rectangle 2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32"/>
            <p:cNvSpPr txBox="1">
              <a:spLocks noChangeArrowheads="1"/>
            </p:cNvSpPr>
            <p:nvPr/>
          </p:nvSpPr>
          <p:spPr bwMode="auto">
            <a:xfrm>
              <a:off x="2619375" y="2251076"/>
              <a:ext cx="1557339" cy="164339"/>
            </a:xfrm>
            <a:prstGeom prst="rect">
              <a:avLst/>
            </a:prstGeom>
            <a:noFill/>
            <a:ln w="9525">
              <a:noFill/>
              <a:miter lim="800000"/>
              <a:headEnd/>
              <a:tailEnd/>
            </a:ln>
          </p:spPr>
          <p:txBody>
            <a:bodyPr>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grpSp>
        <p:nvGrpSpPr>
          <p:cNvPr id="23" name="Group 22"/>
          <p:cNvGrpSpPr/>
          <p:nvPr/>
        </p:nvGrpSpPr>
        <p:grpSpPr>
          <a:xfrm>
            <a:off x="6163345" y="2824519"/>
            <a:ext cx="2466893" cy="3137728"/>
            <a:chOff x="2549525" y="760413"/>
            <a:chExt cx="1689100" cy="1733550"/>
          </a:xfrm>
        </p:grpSpPr>
        <p:sp>
          <p:nvSpPr>
            <p:cNvPr id="24" name="Rounded Rectangle 2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32"/>
            <p:cNvSpPr txBox="1">
              <a:spLocks noChangeArrowheads="1"/>
            </p:cNvSpPr>
            <p:nvPr/>
          </p:nvSpPr>
          <p:spPr bwMode="auto">
            <a:xfrm>
              <a:off x="2619375" y="2251076"/>
              <a:ext cx="1557339" cy="164339"/>
            </a:xfrm>
            <a:prstGeom prst="rect">
              <a:avLst/>
            </a:prstGeom>
            <a:noFill/>
            <a:ln w="9525">
              <a:noFill/>
              <a:miter lim="800000"/>
              <a:headEnd/>
              <a:tailEnd/>
            </a:ln>
          </p:spPr>
          <p:txBody>
            <a:bodyPr>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20" name="Group 19"/>
          <p:cNvGrpSpPr/>
          <p:nvPr/>
        </p:nvGrpSpPr>
        <p:grpSpPr>
          <a:xfrm>
            <a:off x="6265358" y="3428035"/>
            <a:ext cx="4836151" cy="1827239"/>
            <a:chOff x="463550" y="760413"/>
            <a:chExt cx="1709738" cy="1740551"/>
          </a:xfrm>
        </p:grpSpPr>
        <p:sp>
          <p:nvSpPr>
            <p:cNvPr id="21" name="Rounded Rectangle 20"/>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31"/>
            <p:cNvSpPr txBox="1">
              <a:spLocks noChangeArrowheads="1"/>
            </p:cNvSpPr>
            <p:nvPr/>
          </p:nvSpPr>
          <p:spPr bwMode="auto">
            <a:xfrm>
              <a:off x="562573" y="2237106"/>
              <a:ext cx="1555750" cy="263858"/>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grpSp>
      <p:sp>
        <p:nvSpPr>
          <p:cNvPr id="26" name="Rounded Rectangle 25"/>
          <p:cNvSpPr/>
          <p:nvPr/>
        </p:nvSpPr>
        <p:spPr>
          <a:xfrm>
            <a:off x="5974868" y="2247144"/>
            <a:ext cx="5425428" cy="3920585"/>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Picture 30"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815" y="3701762"/>
            <a:ext cx="575925" cy="575925"/>
          </a:xfrm>
          <a:prstGeom prst="rect">
            <a:avLst/>
          </a:prstGeom>
        </p:spPr>
      </p:pic>
      <p:pic>
        <p:nvPicPr>
          <p:cNvPr id="32" name="Picture 31"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0518" y="3701762"/>
            <a:ext cx="575925" cy="575925"/>
          </a:xfrm>
          <a:prstGeom prst="rect">
            <a:avLst/>
          </a:prstGeom>
        </p:spPr>
      </p:pic>
      <p:cxnSp>
        <p:nvCxnSpPr>
          <p:cNvPr id="33" name="Elbow Connector 32"/>
          <p:cNvCxnSpPr>
            <a:endCxn id="32" idx="0"/>
          </p:cNvCxnSpPr>
          <p:nvPr/>
        </p:nvCxnSpPr>
        <p:spPr>
          <a:xfrm rot="16200000" flipH="1">
            <a:off x="8510765" y="3094044"/>
            <a:ext cx="816809" cy="398624"/>
          </a:xfrm>
          <a:prstGeom prst="bentConnector3">
            <a:avLst>
              <a:gd name="adj1" fmla="val 50000"/>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34" name="Elbow Connector 33"/>
          <p:cNvCxnSpPr>
            <a:endCxn id="31" idx="0"/>
          </p:cNvCxnSpPr>
          <p:nvPr/>
        </p:nvCxnSpPr>
        <p:spPr>
          <a:xfrm rot="5400000">
            <a:off x="8103415" y="3085318"/>
            <a:ext cx="816809" cy="416079"/>
          </a:xfrm>
          <a:prstGeom prst="bentConnector3">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pic>
        <p:nvPicPr>
          <p:cNvPr id="47" name="Picture 46" descr="CloudWatch-Ala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973" y="2081909"/>
            <a:ext cx="690537" cy="690537"/>
          </a:xfrm>
          <a:prstGeom prst="rect">
            <a:avLst/>
          </a:prstGeom>
        </p:spPr>
      </p:pic>
      <p:sp>
        <p:nvSpPr>
          <p:cNvPr id="48" name="TextBox 47"/>
          <p:cNvSpPr txBox="1"/>
          <p:nvPr/>
        </p:nvSpPr>
        <p:spPr>
          <a:xfrm>
            <a:off x="5365119" y="1321464"/>
            <a:ext cx="6691789" cy="666977"/>
          </a:xfrm>
          <a:prstGeom prst="rect">
            <a:avLst/>
          </a:prstGeom>
          <a:noFill/>
        </p:spPr>
        <p:txBody>
          <a:bodyPr wrap="squar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CPU use triggers the alarm:</a:t>
            </a:r>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capacity is doubled until CPU utilization drops below 60% or max capacity is reached.</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9" name="Picture 48"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949" y="3701762"/>
            <a:ext cx="575925" cy="575925"/>
          </a:xfrm>
          <a:prstGeom prst="rect">
            <a:avLst/>
          </a:prstGeom>
        </p:spPr>
      </p:pic>
      <p:pic>
        <p:nvPicPr>
          <p:cNvPr id="50" name="Picture 49"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539" y="3701762"/>
            <a:ext cx="575925" cy="575925"/>
          </a:xfrm>
          <a:prstGeom prst="rect">
            <a:avLst/>
          </a:prstGeom>
        </p:spPr>
      </p:pic>
      <p:cxnSp>
        <p:nvCxnSpPr>
          <p:cNvPr id="54" name="Elbow Connector 53"/>
          <p:cNvCxnSpPr>
            <a:endCxn id="50" idx="0"/>
          </p:cNvCxnSpPr>
          <p:nvPr/>
        </p:nvCxnSpPr>
        <p:spPr>
          <a:xfrm rot="16200000" flipH="1">
            <a:off x="8759276" y="2845534"/>
            <a:ext cx="816809" cy="895645"/>
          </a:xfrm>
          <a:prstGeom prst="bentConnector3">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57" name="Elbow Connector 56"/>
          <p:cNvCxnSpPr>
            <a:endCxn id="49" idx="0"/>
          </p:cNvCxnSpPr>
          <p:nvPr/>
        </p:nvCxnSpPr>
        <p:spPr>
          <a:xfrm rot="5400000">
            <a:off x="7848481" y="2830385"/>
            <a:ext cx="816809" cy="925945"/>
          </a:xfrm>
          <a:prstGeom prst="bentConnector3">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pic>
        <p:nvPicPr>
          <p:cNvPr id="59" name="Picture 58"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649" y="3701762"/>
            <a:ext cx="575925" cy="575925"/>
          </a:xfrm>
          <a:prstGeom prst="rect">
            <a:avLst/>
          </a:prstGeom>
        </p:spPr>
      </p:pic>
      <p:pic>
        <p:nvPicPr>
          <p:cNvPr id="60" name="Picture 59"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427" y="3701762"/>
            <a:ext cx="575925" cy="575925"/>
          </a:xfrm>
          <a:prstGeom prst="rect">
            <a:avLst/>
          </a:prstGeom>
        </p:spPr>
      </p:pic>
      <p:pic>
        <p:nvPicPr>
          <p:cNvPr id="61" name="Picture 60"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1082" y="3714743"/>
            <a:ext cx="575925" cy="575925"/>
          </a:xfrm>
          <a:prstGeom prst="rect">
            <a:avLst/>
          </a:prstGeom>
        </p:spPr>
      </p:pic>
      <p:pic>
        <p:nvPicPr>
          <p:cNvPr id="62" name="Picture 61"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861" y="3714743"/>
            <a:ext cx="575925" cy="575925"/>
          </a:xfrm>
          <a:prstGeom prst="rect">
            <a:avLst/>
          </a:prstGeom>
        </p:spPr>
      </p:pic>
      <p:cxnSp>
        <p:nvCxnSpPr>
          <p:cNvPr id="64" name="Elbow Connector 63"/>
          <p:cNvCxnSpPr>
            <a:endCxn id="61" idx="0"/>
          </p:cNvCxnSpPr>
          <p:nvPr/>
        </p:nvCxnSpPr>
        <p:spPr>
          <a:xfrm rot="16200000" flipH="1">
            <a:off x="9009556" y="2595253"/>
            <a:ext cx="829791" cy="1409188"/>
          </a:xfrm>
          <a:prstGeom prst="bentConnector3">
            <a:avLst>
              <a:gd name="adj1" fmla="val 50000"/>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68" name="Elbow Connector 67"/>
          <p:cNvCxnSpPr>
            <a:endCxn id="62" idx="0"/>
          </p:cNvCxnSpPr>
          <p:nvPr/>
        </p:nvCxnSpPr>
        <p:spPr>
          <a:xfrm rot="16200000" flipH="1">
            <a:off x="9257945" y="2346864"/>
            <a:ext cx="829791" cy="1905967"/>
          </a:xfrm>
          <a:prstGeom prst="bentConnector3">
            <a:avLst>
              <a:gd name="adj1" fmla="val 50000"/>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2" name="Elbow Connector 71"/>
          <p:cNvCxnSpPr>
            <a:endCxn id="60" idx="0"/>
          </p:cNvCxnSpPr>
          <p:nvPr/>
        </p:nvCxnSpPr>
        <p:spPr>
          <a:xfrm rot="5400000">
            <a:off x="7583720" y="2565623"/>
            <a:ext cx="816809" cy="1455467"/>
          </a:xfrm>
          <a:prstGeom prst="bentConnector3">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5" name="Elbow Connector 74"/>
          <p:cNvCxnSpPr>
            <a:endCxn id="59" idx="0"/>
          </p:cNvCxnSpPr>
          <p:nvPr/>
        </p:nvCxnSpPr>
        <p:spPr>
          <a:xfrm rot="5400000">
            <a:off x="7335331" y="2317234"/>
            <a:ext cx="816809" cy="1952245"/>
          </a:xfrm>
          <a:prstGeom prst="bentConnector3">
            <a:avLst/>
          </a:prstGeom>
          <a:ln w="19050">
            <a:solidFill>
              <a:srgbClr val="0070C0"/>
            </a:solidFill>
          </a:ln>
        </p:spPr>
        <p:style>
          <a:lnRef idx="2">
            <a:schemeClr val="accent1"/>
          </a:lnRef>
          <a:fillRef idx="0">
            <a:schemeClr val="accent1"/>
          </a:fillRef>
          <a:effectRef idx="1">
            <a:schemeClr val="accent1"/>
          </a:effectRef>
          <a:fontRef idx="minor">
            <a:schemeClr val="tx1"/>
          </a:fontRef>
        </p:style>
      </p:cxnSp>
      <p:pic>
        <p:nvPicPr>
          <p:cNvPr id="77" name="Picture 76"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0518" y="4340018"/>
            <a:ext cx="575925" cy="575925"/>
          </a:xfrm>
          <a:prstGeom prst="rect">
            <a:avLst/>
          </a:prstGeom>
        </p:spPr>
      </p:pic>
      <p:pic>
        <p:nvPicPr>
          <p:cNvPr id="78" name="Picture 77"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539" y="4340018"/>
            <a:ext cx="575925" cy="575925"/>
          </a:xfrm>
          <a:prstGeom prst="rect">
            <a:avLst/>
          </a:prstGeom>
        </p:spPr>
      </p:pic>
      <p:pic>
        <p:nvPicPr>
          <p:cNvPr id="79" name="Picture 78"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949" y="4340551"/>
            <a:ext cx="575925" cy="575925"/>
          </a:xfrm>
          <a:prstGeom prst="rect">
            <a:avLst/>
          </a:prstGeom>
        </p:spPr>
      </p:pic>
      <p:pic>
        <p:nvPicPr>
          <p:cNvPr id="80" name="Picture 79" descr="EC2-Instance-with-CloudWa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815" y="4340551"/>
            <a:ext cx="575925" cy="575925"/>
          </a:xfrm>
          <a:prstGeom prst="rect">
            <a:avLst/>
          </a:prstGeom>
        </p:spPr>
      </p:pic>
      <p:sp>
        <p:nvSpPr>
          <p:cNvPr id="87" name="Rounded Rectangle 86"/>
          <p:cNvSpPr/>
          <p:nvPr/>
        </p:nvSpPr>
        <p:spPr>
          <a:xfrm>
            <a:off x="9911848" y="4425752"/>
            <a:ext cx="434396" cy="404460"/>
          </a:xfrm>
          <a:prstGeom prst="roundRect">
            <a:avLst/>
          </a:prstGeom>
          <a:solidFill>
            <a:schemeClr val="bg1"/>
          </a:solidFill>
          <a:ln>
            <a:solidFill>
              <a:schemeClr val="bg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ounded Rectangle 87"/>
          <p:cNvSpPr/>
          <p:nvPr/>
        </p:nvSpPr>
        <p:spPr>
          <a:xfrm>
            <a:off x="10408626" y="4425752"/>
            <a:ext cx="434396" cy="404460"/>
          </a:xfrm>
          <a:prstGeom prst="roundRect">
            <a:avLst/>
          </a:prstGeom>
          <a:solidFill>
            <a:schemeClr val="bg1"/>
          </a:solidFill>
          <a:ln>
            <a:solidFill>
              <a:schemeClr val="bg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Rounded Rectangle 88"/>
          <p:cNvSpPr/>
          <p:nvPr/>
        </p:nvSpPr>
        <p:spPr>
          <a:xfrm>
            <a:off x="6550414" y="4426285"/>
            <a:ext cx="434396" cy="404460"/>
          </a:xfrm>
          <a:prstGeom prst="roundRect">
            <a:avLst/>
          </a:prstGeom>
          <a:solidFill>
            <a:schemeClr val="bg1"/>
          </a:solidFill>
          <a:ln>
            <a:solidFill>
              <a:schemeClr val="bg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Rounded Rectangle 89"/>
          <p:cNvSpPr/>
          <p:nvPr/>
        </p:nvSpPr>
        <p:spPr>
          <a:xfrm>
            <a:off x="7047193" y="4426285"/>
            <a:ext cx="434396" cy="404460"/>
          </a:xfrm>
          <a:prstGeom prst="roundRect">
            <a:avLst/>
          </a:prstGeom>
          <a:solidFill>
            <a:schemeClr val="bg1"/>
          </a:solidFill>
          <a:ln>
            <a:solidFill>
              <a:schemeClr val="bg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8756" y="2232395"/>
            <a:ext cx="562199" cy="702947"/>
          </a:xfrm>
          <a:prstGeom prst="rect">
            <a:avLst/>
          </a:prstGeom>
        </p:spPr>
      </p:pic>
    </p:spTree>
    <p:custDataLst>
      <p:tags r:id="rId1"/>
    </p:custDataLst>
    <p:extLst>
      <p:ext uri="{BB962C8B-B14F-4D97-AF65-F5344CB8AC3E}">
        <p14:creationId xmlns:p14="http://schemas.microsoft.com/office/powerpoint/2010/main" val="50243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 Scaling Steps</a:t>
            </a:r>
          </a:p>
        </p:txBody>
      </p:sp>
      <p:sp>
        <p:nvSpPr>
          <p:cNvPr id="55" name="TextBox 54"/>
          <p:cNvSpPr txBox="1"/>
          <p:nvPr/>
        </p:nvSpPr>
        <p:spPr>
          <a:xfrm>
            <a:off x="238539" y="1300095"/>
            <a:ext cx="5213456" cy="4254434"/>
          </a:xfrm>
          <a:prstGeom prst="rect">
            <a:avLst/>
          </a:prstGeom>
          <a:noFill/>
        </p:spPr>
        <p:txBody>
          <a:bodyPr wrap="square" rtlCol="0">
            <a:spAutoFit/>
          </a:bodyPr>
          <a:lstStyle/>
          <a:p>
            <a:pPr>
              <a:lnSpc>
                <a:spcPct val="110000"/>
              </a:lnSpc>
            </a:pPr>
            <a:r>
              <a:rPr lang="en-US" sz="2600" b="1" dirty="0">
                <a:latin typeface="Amazon Ember Light" panose="020B0403020204020204" pitchFamily="34" charset="0"/>
                <a:ea typeface="Amazon Ember Light" panose="020B0403020204020204" pitchFamily="34" charset="0"/>
                <a:cs typeface="Amazon Ember Light" panose="020B0403020204020204" pitchFamily="34" charset="0"/>
              </a:rPr>
              <a:t>Step Adjustments:</a:t>
            </a:r>
          </a:p>
          <a:p>
            <a:pPr lvl="1" indent="-457200">
              <a:lnSpc>
                <a:spcPct val="90000"/>
              </a:lnSpc>
              <a:spcBef>
                <a:spcPts val="1800"/>
              </a:spcBef>
              <a:buClr>
                <a:schemeClr val="bg2">
                  <a:lumMod val="10000"/>
                </a:schemeClr>
              </a:buClr>
              <a:buSzPct val="125000"/>
              <a:buBlip>
                <a:blip r:embed="rId4"/>
              </a:buBlip>
            </a:pP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Add 2 </a:t>
            </a:r>
            <a:r>
              <a:rPr lang="en-US" sz="2200" dirty="0">
                <a:latin typeface="Amazon Ember Light" charset="0"/>
                <a:ea typeface="Amazon Ember Light" charset="0"/>
                <a:cs typeface="Amazon Ember Light" charset="0"/>
              </a:rPr>
              <a:t>instances when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average CPU is </a:t>
            </a:r>
            <a:r>
              <a:rPr lang="en-US" sz="2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80-100%</a:t>
            </a:r>
          </a:p>
          <a:p>
            <a:pPr lvl="1" indent="-457200">
              <a:lnSpc>
                <a:spcPct val="90000"/>
              </a:lnSpc>
              <a:spcBef>
                <a:spcPts val="1800"/>
              </a:spcBef>
              <a:buClr>
                <a:schemeClr val="bg2">
                  <a:lumMod val="10000"/>
                </a:schemeClr>
              </a:buClr>
              <a:buSzPct val="125000"/>
              <a:buBlip>
                <a:blip r:embed="rId4"/>
              </a:buBlip>
            </a:pP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Add 1 </a:t>
            </a:r>
            <a:r>
              <a:rPr lang="en-US" sz="2200" dirty="0">
                <a:latin typeface="Amazon Ember Light" charset="0"/>
                <a:ea typeface="Amazon Ember Light" charset="0"/>
                <a:cs typeface="Amazon Ember Light" charset="0"/>
              </a:rPr>
              <a:t>instance when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average CPU is </a:t>
            </a:r>
            <a:r>
              <a:rPr lang="en-US" sz="2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60-80%</a:t>
            </a:r>
          </a:p>
          <a:p>
            <a:pPr lvl="1" indent="-457200">
              <a:lnSpc>
                <a:spcPct val="90000"/>
              </a:lnSpc>
              <a:spcBef>
                <a:spcPts val="1800"/>
              </a:spcBef>
              <a:buClr>
                <a:schemeClr val="bg2">
                  <a:lumMod val="10000"/>
                </a:schemeClr>
              </a:buClr>
              <a:buSzPct val="125000"/>
              <a:buBlip>
                <a:blip r:embed="rId4"/>
              </a:buBlip>
            </a:pP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Remove 1 </a:t>
            </a:r>
            <a:r>
              <a:rPr lang="en-US" sz="2200" dirty="0">
                <a:latin typeface="Amazon Ember Light" charset="0"/>
                <a:ea typeface="Amazon Ember Light" charset="0"/>
                <a:cs typeface="Amazon Ember Light" charset="0"/>
              </a:rPr>
              <a:t>instance when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average CPU is </a:t>
            </a:r>
            <a:r>
              <a:rPr lang="en-US" sz="22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20-40%</a:t>
            </a:r>
          </a:p>
          <a:p>
            <a:pPr lvl="1" indent="-457200">
              <a:lnSpc>
                <a:spcPct val="90000"/>
              </a:lnSpc>
              <a:spcBef>
                <a:spcPts val="1800"/>
              </a:spcBef>
              <a:buClr>
                <a:schemeClr val="bg2">
                  <a:lumMod val="10000"/>
                </a:schemeClr>
              </a:buClr>
              <a:buSzPct val="125000"/>
              <a:buBlip>
                <a:blip r:embed="rId4"/>
              </a:buBlip>
            </a:pP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Remove 2 </a:t>
            </a:r>
            <a:r>
              <a:rPr lang="en-US" sz="2200" dirty="0">
                <a:latin typeface="Amazon Ember Light" charset="0"/>
                <a:ea typeface="Amazon Ember Light" charset="0"/>
                <a:cs typeface="Amazon Ember Light" charset="0"/>
              </a:rPr>
              <a:t>instances when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average CPU is </a:t>
            </a:r>
            <a:r>
              <a:rPr lang="en-US" sz="22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0-20%</a:t>
            </a:r>
          </a:p>
          <a:p>
            <a:pPr marL="380990" indent="-380990">
              <a:lnSpc>
                <a:spcPct val="110000"/>
              </a:lnSpc>
              <a:buFont typeface="Arial"/>
              <a:buChar char="•"/>
            </a:pPr>
            <a:endParaRPr lang="en-US" sz="2133"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TextBox 37"/>
          <p:cNvSpPr txBox="1"/>
          <p:nvPr/>
        </p:nvSpPr>
        <p:spPr>
          <a:xfrm>
            <a:off x="280085" y="5109321"/>
            <a:ext cx="4872853" cy="1277273"/>
          </a:xfrm>
          <a:prstGeom prst="rect">
            <a:avLst/>
          </a:prstGeom>
          <a:noFill/>
        </p:spPr>
        <p:txBody>
          <a:bodyPr wrap="square" rtlCol="0">
            <a:spAutoFit/>
          </a:bodyPr>
          <a:lstStyle/>
          <a:p>
            <a:pPr>
              <a:lnSpc>
                <a:spcPct val="110000"/>
              </a:lnSpc>
            </a:pPr>
            <a:r>
              <a:rPr lang="en-US" sz="2600" b="1" dirty="0">
                <a:latin typeface="Amazon Ember" panose="020B0603020204020204" pitchFamily="34" charset="0"/>
                <a:ea typeface="Amazon Ember" panose="020B0603020204020204" pitchFamily="34" charset="0"/>
                <a:cs typeface="Amazon Ember" panose="020B0603020204020204" pitchFamily="34" charset="0"/>
              </a:rPr>
              <a:t>Limits:</a:t>
            </a:r>
          </a:p>
          <a:p>
            <a:pPr marL="376757" lvl="1" indent="-376757">
              <a:lnSpc>
                <a:spcPct val="110000"/>
              </a:lnSpc>
              <a:buClr>
                <a:schemeClr val="bg2">
                  <a:lumMod val="10000"/>
                </a:schemeClr>
              </a:buClr>
              <a:buSzPct val="125000"/>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Minimum: 5 instances</a:t>
            </a:r>
          </a:p>
          <a:p>
            <a:pPr marL="376757" lvl="1" indent="-376757">
              <a:lnSpc>
                <a:spcPct val="110000"/>
              </a:lnSpc>
              <a:buClr>
                <a:schemeClr val="bg2">
                  <a:lumMod val="10000"/>
                </a:schemeClr>
              </a:buClr>
              <a:buSzPct val="125000"/>
              <a:buFont typeface="Arial" panose="020B0604020202020204" pitchFamily="34" charset="0"/>
              <a:buChar char="•"/>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Maximum: 20 instances</a:t>
            </a:r>
          </a:p>
        </p:txBody>
      </p:sp>
      <p:sp>
        <p:nvSpPr>
          <p:cNvPr id="45" name="Rectangle 44"/>
          <p:cNvSpPr/>
          <p:nvPr/>
        </p:nvSpPr>
        <p:spPr>
          <a:xfrm>
            <a:off x="7098459" y="5145810"/>
            <a:ext cx="425296"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ctangle 51"/>
          <p:cNvSpPr/>
          <p:nvPr/>
        </p:nvSpPr>
        <p:spPr>
          <a:xfrm>
            <a:off x="7100982" y="1823206"/>
            <a:ext cx="3914140" cy="76961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52"/>
          <p:cNvSpPr/>
          <p:nvPr/>
        </p:nvSpPr>
        <p:spPr>
          <a:xfrm>
            <a:off x="7100325" y="2959856"/>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ectangle 55"/>
          <p:cNvSpPr/>
          <p:nvPr/>
        </p:nvSpPr>
        <p:spPr>
          <a:xfrm>
            <a:off x="7101778" y="182614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7" name="Straight Connector 56"/>
          <p:cNvCxnSpPr/>
          <p:nvPr/>
        </p:nvCxnSpPr>
        <p:spPr>
          <a:xfrm>
            <a:off x="7101778" y="3340654"/>
            <a:ext cx="3920653" cy="0"/>
          </a:xfrm>
          <a:prstGeom prst="line">
            <a:avLst/>
          </a:prstGeom>
          <a:noFill/>
          <a:ln w="9525" cap="flat" cmpd="sng" algn="ctr">
            <a:solidFill>
              <a:srgbClr val="474746"/>
            </a:solidFill>
            <a:prstDash val="solid"/>
          </a:ln>
          <a:effectLst/>
        </p:spPr>
      </p:cxnSp>
      <p:cxnSp>
        <p:nvCxnSpPr>
          <p:cNvPr id="58" name="Straight Connector 57"/>
          <p:cNvCxnSpPr/>
          <p:nvPr/>
        </p:nvCxnSpPr>
        <p:spPr>
          <a:xfrm>
            <a:off x="7101778" y="2965185"/>
            <a:ext cx="3920653" cy="0"/>
          </a:xfrm>
          <a:prstGeom prst="line">
            <a:avLst/>
          </a:prstGeom>
          <a:noFill/>
          <a:ln w="9525" cap="flat" cmpd="sng" algn="ctr">
            <a:solidFill>
              <a:srgbClr val="474746"/>
            </a:solidFill>
            <a:prstDash val="solid"/>
          </a:ln>
          <a:effectLst/>
        </p:spPr>
      </p:cxnSp>
      <p:cxnSp>
        <p:nvCxnSpPr>
          <p:cNvPr id="59" name="Straight Connector 58"/>
          <p:cNvCxnSpPr/>
          <p:nvPr/>
        </p:nvCxnSpPr>
        <p:spPr>
          <a:xfrm>
            <a:off x="7101778" y="2589717"/>
            <a:ext cx="3920653" cy="0"/>
          </a:xfrm>
          <a:prstGeom prst="line">
            <a:avLst/>
          </a:prstGeom>
          <a:noFill/>
          <a:ln w="9525" cap="flat" cmpd="sng" algn="ctr">
            <a:solidFill>
              <a:srgbClr val="474746"/>
            </a:solidFill>
            <a:prstDash val="solid"/>
          </a:ln>
          <a:effectLst/>
        </p:spPr>
      </p:cxnSp>
      <p:cxnSp>
        <p:nvCxnSpPr>
          <p:cNvPr id="60" name="Straight Connector 59"/>
          <p:cNvCxnSpPr/>
          <p:nvPr/>
        </p:nvCxnSpPr>
        <p:spPr>
          <a:xfrm>
            <a:off x="7101778" y="2214249"/>
            <a:ext cx="3920653" cy="0"/>
          </a:xfrm>
          <a:prstGeom prst="line">
            <a:avLst/>
          </a:prstGeom>
          <a:noFill/>
          <a:ln w="9525" cap="flat" cmpd="sng" algn="ctr">
            <a:solidFill>
              <a:srgbClr val="474746"/>
            </a:solidFill>
            <a:prstDash val="solid"/>
          </a:ln>
          <a:effectLst/>
        </p:spPr>
      </p:cxnSp>
      <p:sp>
        <p:nvSpPr>
          <p:cNvPr id="61" name="TextBox 60"/>
          <p:cNvSpPr txBox="1"/>
          <p:nvPr/>
        </p:nvSpPr>
        <p:spPr>
          <a:xfrm>
            <a:off x="6781228" y="3566281"/>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62" name="TextBox 61"/>
          <p:cNvSpPr txBox="1"/>
          <p:nvPr/>
        </p:nvSpPr>
        <p:spPr>
          <a:xfrm>
            <a:off x="6695643" y="3189637"/>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63" name="TextBox 62"/>
          <p:cNvSpPr txBox="1"/>
          <p:nvPr/>
        </p:nvSpPr>
        <p:spPr>
          <a:xfrm>
            <a:off x="6695643" y="2812991"/>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64" name="TextBox 63"/>
          <p:cNvSpPr txBox="1"/>
          <p:nvPr/>
        </p:nvSpPr>
        <p:spPr>
          <a:xfrm>
            <a:off x="6695643" y="2436345"/>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65" name="TextBox 64"/>
          <p:cNvSpPr txBox="1"/>
          <p:nvPr/>
        </p:nvSpPr>
        <p:spPr>
          <a:xfrm>
            <a:off x="6695643" y="2059699"/>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66" name="TextBox 65"/>
          <p:cNvSpPr txBox="1"/>
          <p:nvPr/>
        </p:nvSpPr>
        <p:spPr>
          <a:xfrm>
            <a:off x="6610058" y="1683053"/>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67" name="TextBox 66"/>
          <p:cNvSpPr txBox="1"/>
          <p:nvPr/>
        </p:nvSpPr>
        <p:spPr>
          <a:xfrm>
            <a:off x="8208157" y="1510049"/>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sp>
        <p:nvSpPr>
          <p:cNvPr id="68" name="TextBox 67"/>
          <p:cNvSpPr txBox="1"/>
          <p:nvPr/>
        </p:nvSpPr>
        <p:spPr>
          <a:xfrm>
            <a:off x="11230455" y="201313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69" name="TextBox 68"/>
          <p:cNvSpPr txBox="1"/>
          <p:nvPr/>
        </p:nvSpPr>
        <p:spPr>
          <a:xfrm>
            <a:off x="11258898" y="311316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grpSp>
        <p:nvGrpSpPr>
          <p:cNvPr id="70" name="Group 69"/>
          <p:cNvGrpSpPr/>
          <p:nvPr/>
        </p:nvGrpSpPr>
        <p:grpSpPr>
          <a:xfrm>
            <a:off x="6408796" y="3898297"/>
            <a:ext cx="4608606" cy="2322734"/>
            <a:chOff x="4210596" y="2389416"/>
            <a:chExt cx="4608606" cy="2322734"/>
          </a:xfrm>
        </p:grpSpPr>
        <p:sp>
          <p:nvSpPr>
            <p:cNvPr id="71" name="Rectangle 70"/>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2" name="Straight Connector 71"/>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73" name="Straight Connector 72"/>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74" name="Straight Connector 73"/>
            <p:cNvCxnSpPr/>
            <p:nvPr/>
          </p:nvCxnSpPr>
          <p:spPr>
            <a:xfrm>
              <a:off x="4898549" y="2694395"/>
              <a:ext cx="3920653" cy="0"/>
            </a:xfrm>
            <a:prstGeom prst="line">
              <a:avLst/>
            </a:prstGeom>
            <a:noFill/>
            <a:ln w="19050" cap="flat" cmpd="sng" algn="ctr">
              <a:solidFill>
                <a:srgbClr val="FF0000"/>
              </a:solidFill>
              <a:prstDash val="solid"/>
            </a:ln>
            <a:effectLst/>
          </p:spPr>
        </p:cxnSp>
        <p:sp>
          <p:nvSpPr>
            <p:cNvPr id="75" name="TextBox 74"/>
            <p:cNvSpPr txBox="1"/>
            <p:nvPr/>
          </p:nvSpPr>
          <p:spPr>
            <a:xfrm>
              <a:off x="4630416"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76" name="TextBox 75"/>
            <p:cNvSpPr txBox="1"/>
            <p:nvPr/>
          </p:nvSpPr>
          <p:spPr>
            <a:xfrm>
              <a:off x="4300888" y="3964344"/>
              <a:ext cx="63030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Min:</a:t>
              </a: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5</a:t>
              </a:r>
            </a:p>
          </p:txBody>
        </p:sp>
        <p:sp>
          <p:nvSpPr>
            <p:cNvPr id="77" name="TextBox 76"/>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78" name="TextBox 77"/>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79" name="TextBox 78"/>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80" name="TextBox 79"/>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81" name="Straight Connector 80"/>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82" name="Freeform 81"/>
          <p:cNvSpPr/>
          <p:nvPr/>
        </p:nvSpPr>
        <p:spPr>
          <a:xfrm>
            <a:off x="7101322" y="2747746"/>
            <a:ext cx="108155" cy="0"/>
          </a:xfrm>
          <a:custGeom>
            <a:avLst/>
            <a:gdLst>
              <a:gd name="connsiteX0" fmla="*/ 108155 w 108155"/>
              <a:gd name="connsiteY0" fmla="*/ 0 h 0"/>
              <a:gd name="connsiteX1" fmla="*/ 0 w 108155"/>
              <a:gd name="connsiteY1" fmla="*/ 0 h 0"/>
              <a:gd name="connsiteX2" fmla="*/ 0 w 108155"/>
              <a:gd name="connsiteY2" fmla="*/ 0 h 0"/>
            </a:gdLst>
            <a:ahLst/>
            <a:cxnLst>
              <a:cxn ang="0">
                <a:pos x="connsiteX0" y="connsiteY0"/>
              </a:cxn>
              <a:cxn ang="0">
                <a:pos x="connsiteX1" y="connsiteY1"/>
              </a:cxn>
              <a:cxn ang="0">
                <a:pos x="connsiteX2" y="connsiteY2"/>
              </a:cxn>
            </a:cxnLst>
            <a:rect l="l" t="t" r="r" b="b"/>
            <a:pathLst>
              <a:path w="108155">
                <a:moveTo>
                  <a:pt x="108155" y="0"/>
                </a:moveTo>
                <a:lnTo>
                  <a:pt x="0" y="0"/>
                </a:lnTo>
                <a:lnTo>
                  <a:pt x="0" y="0"/>
                </a:lnTo>
              </a:path>
            </a:pathLst>
          </a:custGeom>
          <a:solidFill>
            <a:srgbClr val="F7A028"/>
          </a:solid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ight Brace 2">
            <a:extLst>
              <a:ext uri="{FF2B5EF4-FFF2-40B4-BE49-F238E27FC236}">
                <a16:creationId xmlns:a16="http://schemas.microsoft.com/office/drawing/2014/main" id="{A8FCAA9A-9F85-1347-9CD7-F4F2221BF1B9}"/>
              </a:ext>
            </a:extLst>
          </p:cNvPr>
          <p:cNvSpPr/>
          <p:nvPr/>
        </p:nvSpPr>
        <p:spPr>
          <a:xfrm>
            <a:off x="11100496" y="182320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F94BA917-5C63-8C47-B16D-BC1268D16352}"/>
              </a:ext>
            </a:extLst>
          </p:cNvPr>
          <p:cNvSpPr/>
          <p:nvPr/>
        </p:nvSpPr>
        <p:spPr>
          <a:xfrm>
            <a:off x="11100496" y="295985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03894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4" name="TextBox 83"/>
          <p:cNvSpPr txBox="1"/>
          <p:nvPr/>
        </p:nvSpPr>
        <p:spPr>
          <a:xfrm>
            <a:off x="230387" y="1629189"/>
            <a:ext cx="5213455" cy="834074"/>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usage increases:</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goes up</a:t>
            </a:r>
            <a:r>
              <a:rPr lang="en-US" sz="2400" dirty="0">
                <a:latin typeface="Amazon Ember Light" charset="0"/>
                <a:ea typeface="Amazon Ember Light" charset="0"/>
                <a:cs typeface="Amazon Ember Light" charset="0"/>
              </a:rPr>
              <a:t>.</a:t>
            </a:r>
          </a:p>
        </p:txBody>
      </p:sp>
      <p:sp>
        <p:nvSpPr>
          <p:cNvPr id="85" name="TextBox 84"/>
          <p:cNvSpPr txBox="1"/>
          <p:nvPr/>
        </p:nvSpPr>
        <p:spPr>
          <a:xfrm>
            <a:off x="230387" y="2679273"/>
            <a:ext cx="5494551" cy="2640723"/>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CPU use is 60-80%:</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Scale-out alarm is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Add 1 step policy is applied. </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New instance is launched but not added to the aggregated group metrics until after warm up period expires.</a:t>
            </a:r>
          </a:p>
        </p:txBody>
      </p:sp>
      <p:sp>
        <p:nvSpPr>
          <p:cNvPr id="45" name="Rectangle 44"/>
          <p:cNvSpPr/>
          <p:nvPr/>
        </p:nvSpPr>
        <p:spPr>
          <a:xfrm>
            <a:off x="7185438" y="5106359"/>
            <a:ext cx="410021" cy="1069483"/>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ectangle 54"/>
          <p:cNvSpPr/>
          <p:nvPr/>
        </p:nvSpPr>
        <p:spPr>
          <a:xfrm>
            <a:off x="7190922" y="5220662"/>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ectangle 55"/>
          <p:cNvSpPr/>
          <p:nvPr/>
        </p:nvSpPr>
        <p:spPr>
          <a:xfrm>
            <a:off x="6768148" y="5220662"/>
            <a:ext cx="427005"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7" name="Group 56"/>
          <p:cNvGrpSpPr/>
          <p:nvPr/>
        </p:nvGrpSpPr>
        <p:grpSpPr>
          <a:xfrm>
            <a:off x="6281457" y="1582072"/>
            <a:ext cx="4412373" cy="2333231"/>
            <a:chOff x="4411858" y="1168"/>
            <a:chExt cx="4412373" cy="2333231"/>
          </a:xfrm>
        </p:grpSpPr>
        <p:sp>
          <p:nvSpPr>
            <p:cNvPr id="58" name="Rectangle 57"/>
            <p:cNvSpPr/>
            <p:nvPr/>
          </p:nvSpPr>
          <p:spPr>
            <a:xfrm>
              <a:off x="4902125" y="1457325"/>
              <a:ext cx="3914140" cy="75870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902782" y="317500"/>
              <a:ext cx="3914140" cy="75945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ectangle 60"/>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2" name="Straight Connector 61"/>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63" name="Straight Connector 62"/>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64" name="Straight Connector 63"/>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65" name="Straight Connector 64"/>
            <p:cNvCxnSpPr/>
            <p:nvPr/>
          </p:nvCxnSpPr>
          <p:spPr>
            <a:xfrm>
              <a:off x="4903578" y="705368"/>
              <a:ext cx="3920653" cy="0"/>
            </a:xfrm>
            <a:prstGeom prst="line">
              <a:avLst/>
            </a:prstGeom>
            <a:noFill/>
            <a:ln w="9525" cap="flat" cmpd="sng" algn="ctr">
              <a:solidFill>
                <a:srgbClr val="474746"/>
              </a:solidFill>
              <a:prstDash val="solid"/>
            </a:ln>
            <a:effectLst/>
          </p:spPr>
        </p:cxnSp>
        <p:sp>
          <p:nvSpPr>
            <p:cNvPr id="67" name="TextBox 66"/>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68" name="TextBox 67"/>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69" name="TextBox 68"/>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70" name="TextBox 69"/>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71" name="TextBox 70"/>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72" name="TextBox 71"/>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73" name="TextBox 72"/>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grpSp>
        <p:nvGrpSpPr>
          <p:cNvPr id="76" name="Group 75"/>
          <p:cNvGrpSpPr/>
          <p:nvPr/>
        </p:nvGrpSpPr>
        <p:grpSpPr>
          <a:xfrm>
            <a:off x="6080195" y="3970320"/>
            <a:ext cx="4608606" cy="2322734"/>
            <a:chOff x="4210596" y="2389416"/>
            <a:chExt cx="4608606" cy="2322734"/>
          </a:xfrm>
        </p:grpSpPr>
        <p:sp>
          <p:nvSpPr>
            <p:cNvPr id="77" name="Rectangle 76"/>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8" name="Straight Connector 77"/>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79" name="Straight Connector 78"/>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80" name="Straight Connector 79"/>
            <p:cNvCxnSpPr/>
            <p:nvPr/>
          </p:nvCxnSpPr>
          <p:spPr>
            <a:xfrm>
              <a:off x="4898549" y="2694395"/>
              <a:ext cx="3920653" cy="0"/>
            </a:xfrm>
            <a:prstGeom prst="line">
              <a:avLst/>
            </a:prstGeom>
            <a:noFill/>
            <a:ln w="19050" cap="flat" cmpd="sng" algn="ctr">
              <a:solidFill>
                <a:srgbClr val="FF0000"/>
              </a:solidFill>
              <a:prstDash val="solid"/>
            </a:ln>
            <a:effectLst/>
          </p:spPr>
        </p:cxnSp>
        <p:sp>
          <p:nvSpPr>
            <p:cNvPr id="81" name="TextBox 80"/>
            <p:cNvSpPr txBox="1"/>
            <p:nvPr/>
          </p:nvSpPr>
          <p:spPr>
            <a:xfrm>
              <a:off x="4558498"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82" name="TextBox 81"/>
            <p:cNvSpPr txBox="1"/>
            <p:nvPr/>
          </p:nvSpPr>
          <p:spPr>
            <a:xfrm>
              <a:off x="4300888" y="3964344"/>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83" name="TextBox 82"/>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86" name="TextBox 85"/>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87" name="TextBox 86"/>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88" name="TextBox 87"/>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89" name="Straight Connector 88"/>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90" name="Freeform 89"/>
          <p:cNvSpPr/>
          <p:nvPr/>
        </p:nvSpPr>
        <p:spPr>
          <a:xfrm>
            <a:off x="6770888" y="2614630"/>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1" name="Picture 90"/>
          <p:cNvPicPr>
            <a:picLocks noChangeAspect="1"/>
          </p:cNvPicPr>
          <p:nvPr/>
        </p:nvPicPr>
        <p:blipFill>
          <a:blip r:embed="rId5"/>
          <a:stretch>
            <a:fillRect/>
          </a:stretch>
        </p:blipFill>
        <p:spPr>
          <a:xfrm>
            <a:off x="7087666" y="2312363"/>
            <a:ext cx="234992" cy="234992"/>
          </a:xfrm>
          <a:prstGeom prst="rect">
            <a:avLst/>
          </a:prstGeom>
        </p:spPr>
      </p:pic>
      <p:sp>
        <p:nvSpPr>
          <p:cNvPr id="92" name="TextBox 91"/>
          <p:cNvSpPr txBox="1"/>
          <p:nvPr/>
        </p:nvSpPr>
        <p:spPr>
          <a:xfrm>
            <a:off x="7139358" y="474702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44" name="TextBox 43">
            <a:extLst>
              <a:ext uri="{FF2B5EF4-FFF2-40B4-BE49-F238E27FC236}">
                <a16:creationId xmlns:a16="http://schemas.microsoft.com/office/drawing/2014/main" id="{E07A3007-A35C-1B4A-BCC2-473A3DC6BAEB}"/>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46" name="TextBox 45">
            <a:extLst>
              <a:ext uri="{FF2B5EF4-FFF2-40B4-BE49-F238E27FC236}">
                <a16:creationId xmlns:a16="http://schemas.microsoft.com/office/drawing/2014/main" id="{7DBDEB84-2580-9545-BA23-41AD7DD3D14E}"/>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47" name="Right Brace 46">
            <a:extLst>
              <a:ext uri="{FF2B5EF4-FFF2-40B4-BE49-F238E27FC236}">
                <a16:creationId xmlns:a16="http://schemas.microsoft.com/office/drawing/2014/main" id="{85AC7A07-83D7-564D-864B-E722029E2B5F}"/>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E2FE0013-6F3B-2648-9DDF-ABF5326150A0}"/>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41533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7" name="TextBox 86"/>
          <p:cNvSpPr txBox="1"/>
          <p:nvPr/>
        </p:nvSpPr>
        <p:spPr>
          <a:xfrm>
            <a:off x="241663" y="2684939"/>
            <a:ext cx="4872853" cy="3250121"/>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While waiting for new instance:</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remains high.</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Another alarm period is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Since current capacity is still 10 during the warmup period, and desired capacity is already 11, </a:t>
            </a:r>
            <a:r>
              <a:rPr lang="en-US" sz="2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 additional instances are launched.</a:t>
            </a:r>
          </a:p>
        </p:txBody>
      </p:sp>
      <p:sp>
        <p:nvSpPr>
          <p:cNvPr id="56" name="TextBox 55"/>
          <p:cNvSpPr txBox="1"/>
          <p:nvPr/>
        </p:nvSpPr>
        <p:spPr>
          <a:xfrm>
            <a:off x="230387" y="1629189"/>
            <a:ext cx="5213455" cy="834074"/>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usage increases:</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goes up</a:t>
            </a:r>
            <a:r>
              <a:rPr lang="en-US" sz="2400" dirty="0">
                <a:latin typeface="Amazon Ember Light" charset="0"/>
                <a:ea typeface="Amazon Ember Light" charset="0"/>
                <a:cs typeface="Amazon Ember Light" charset="0"/>
              </a:rPr>
              <a:t>.</a:t>
            </a:r>
          </a:p>
        </p:txBody>
      </p:sp>
      <p:sp>
        <p:nvSpPr>
          <p:cNvPr id="60" name="Rectangle 59"/>
          <p:cNvSpPr/>
          <p:nvPr/>
        </p:nvSpPr>
        <p:spPr>
          <a:xfrm>
            <a:off x="7180526" y="5104408"/>
            <a:ext cx="821436" cy="1069483"/>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62" name="Rectangle 61"/>
          <p:cNvSpPr/>
          <p:nvPr/>
        </p:nvSpPr>
        <p:spPr>
          <a:xfrm>
            <a:off x="7180526" y="5104408"/>
            <a:ext cx="410021" cy="1069483"/>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ectangle 62"/>
          <p:cNvSpPr/>
          <p:nvPr/>
        </p:nvSpPr>
        <p:spPr>
          <a:xfrm>
            <a:off x="7186010" y="5218711"/>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ectangle 63"/>
          <p:cNvSpPr/>
          <p:nvPr/>
        </p:nvSpPr>
        <p:spPr>
          <a:xfrm>
            <a:off x="7591797" y="5218711"/>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ectangle 64"/>
          <p:cNvSpPr/>
          <p:nvPr/>
        </p:nvSpPr>
        <p:spPr>
          <a:xfrm>
            <a:off x="6763092" y="5218711"/>
            <a:ext cx="427149"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0" name="Group 69"/>
          <p:cNvGrpSpPr/>
          <p:nvPr/>
        </p:nvGrpSpPr>
        <p:grpSpPr>
          <a:xfrm>
            <a:off x="6276545" y="1580121"/>
            <a:ext cx="4412373" cy="2333231"/>
            <a:chOff x="4411858" y="1168"/>
            <a:chExt cx="4412373" cy="2333231"/>
          </a:xfrm>
        </p:grpSpPr>
        <p:sp>
          <p:nvSpPr>
            <p:cNvPr id="71" name="Rectangle 70"/>
            <p:cNvSpPr/>
            <p:nvPr/>
          </p:nvSpPr>
          <p:spPr>
            <a:xfrm>
              <a:off x="4902125" y="1450975"/>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ectangle 71"/>
            <p:cNvSpPr/>
            <p:nvPr/>
          </p:nvSpPr>
          <p:spPr>
            <a:xfrm>
              <a:off x="4902782" y="317500"/>
              <a:ext cx="3914140" cy="76199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ectangle 72"/>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4" name="Straight Connector 73"/>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75" name="Straight Connector 74"/>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76" name="Straight Connector 75"/>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77" name="Straight Connector 76"/>
            <p:cNvCxnSpPr/>
            <p:nvPr/>
          </p:nvCxnSpPr>
          <p:spPr>
            <a:xfrm>
              <a:off x="4903578" y="705368"/>
              <a:ext cx="3920653" cy="0"/>
            </a:xfrm>
            <a:prstGeom prst="line">
              <a:avLst/>
            </a:prstGeom>
            <a:noFill/>
            <a:ln w="9525" cap="flat" cmpd="sng" algn="ctr">
              <a:solidFill>
                <a:srgbClr val="474746"/>
              </a:solidFill>
              <a:prstDash val="solid"/>
            </a:ln>
            <a:effectLst/>
          </p:spPr>
        </p:cxnSp>
        <p:sp>
          <p:nvSpPr>
            <p:cNvPr id="78" name="TextBox 77"/>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79" name="TextBox 78"/>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80" name="TextBox 79"/>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81" name="TextBox 80"/>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82" name="TextBox 81"/>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83" name="TextBox 82"/>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85" name="TextBox 84"/>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grpSp>
        <p:nvGrpSpPr>
          <p:cNvPr id="89" name="Group 88"/>
          <p:cNvGrpSpPr/>
          <p:nvPr/>
        </p:nvGrpSpPr>
        <p:grpSpPr>
          <a:xfrm>
            <a:off x="6075283" y="3968369"/>
            <a:ext cx="4608606" cy="2322734"/>
            <a:chOff x="4210596" y="2389416"/>
            <a:chExt cx="4608606" cy="2322734"/>
          </a:xfrm>
        </p:grpSpPr>
        <p:sp>
          <p:nvSpPr>
            <p:cNvPr id="90" name="Rectangle 89"/>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1" name="Straight Connector 90"/>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92" name="Straight Connector 91"/>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93" name="Straight Connector 92"/>
            <p:cNvCxnSpPr/>
            <p:nvPr/>
          </p:nvCxnSpPr>
          <p:spPr>
            <a:xfrm>
              <a:off x="4898549" y="2694395"/>
              <a:ext cx="3920653" cy="0"/>
            </a:xfrm>
            <a:prstGeom prst="line">
              <a:avLst/>
            </a:prstGeom>
            <a:noFill/>
            <a:ln w="19050" cap="flat" cmpd="sng" algn="ctr">
              <a:solidFill>
                <a:srgbClr val="FF0000"/>
              </a:solidFill>
              <a:prstDash val="solid"/>
            </a:ln>
            <a:effectLst/>
          </p:spPr>
        </p:cxnSp>
        <p:sp>
          <p:nvSpPr>
            <p:cNvPr id="94" name="TextBox 93"/>
            <p:cNvSpPr txBox="1"/>
            <p:nvPr/>
          </p:nvSpPr>
          <p:spPr>
            <a:xfrm>
              <a:off x="4558498"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95" name="TextBox 94"/>
            <p:cNvSpPr txBox="1"/>
            <p:nvPr/>
          </p:nvSpPr>
          <p:spPr>
            <a:xfrm>
              <a:off x="4300888" y="3964344"/>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96" name="TextBox 95"/>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97" name="TextBox 96"/>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98" name="TextBox 97"/>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99" name="TextBox 98"/>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00" name="Straight Connector 99"/>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101" name="Freeform 100"/>
          <p:cNvSpPr/>
          <p:nvPr/>
        </p:nvSpPr>
        <p:spPr>
          <a:xfrm>
            <a:off x="6765976" y="2612679"/>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p:cNvSpPr txBox="1"/>
          <p:nvPr/>
        </p:nvSpPr>
        <p:spPr>
          <a:xfrm>
            <a:off x="7543905" y="4745418"/>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5" name="TextBox 104"/>
          <p:cNvSpPr txBox="1"/>
          <p:nvPr/>
        </p:nvSpPr>
        <p:spPr>
          <a:xfrm>
            <a:off x="7134446" y="4745418"/>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09" name="Freeform 108"/>
          <p:cNvSpPr/>
          <p:nvPr/>
        </p:nvSpPr>
        <p:spPr>
          <a:xfrm>
            <a:off x="7160587" y="2423609"/>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51">
            <a:extLst>
              <a:ext uri="{FF2B5EF4-FFF2-40B4-BE49-F238E27FC236}">
                <a16:creationId xmlns:a16="http://schemas.microsoft.com/office/drawing/2014/main" id="{23129363-C11E-F74A-9108-9B993680CAEC}"/>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3" name="TextBox 52">
            <a:extLst>
              <a:ext uri="{FF2B5EF4-FFF2-40B4-BE49-F238E27FC236}">
                <a16:creationId xmlns:a16="http://schemas.microsoft.com/office/drawing/2014/main" id="{E675C96B-8A99-A14A-BE5B-8B2EE205C4D8}"/>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4" name="Right Brace 53">
            <a:extLst>
              <a:ext uri="{FF2B5EF4-FFF2-40B4-BE49-F238E27FC236}">
                <a16:creationId xmlns:a16="http://schemas.microsoft.com/office/drawing/2014/main" id="{31A6B08D-380B-6144-8C47-54360DB43140}"/>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2BBA1348-E223-B84D-B8C6-4E728B5200C0}"/>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Rectangle 67">
            <a:extLst>
              <a:ext uri="{FF2B5EF4-FFF2-40B4-BE49-F238E27FC236}">
                <a16:creationId xmlns:a16="http://schemas.microsoft.com/office/drawing/2014/main" id="{F967643C-FF03-CB46-AE11-FBCB8343FEBA}"/>
              </a:ext>
            </a:extLst>
          </p:cNvPr>
          <p:cNvSpPr/>
          <p:nvPr/>
        </p:nvSpPr>
        <p:spPr>
          <a:xfrm>
            <a:off x="7185777" y="1905611"/>
            <a:ext cx="1227477" cy="1900478"/>
          </a:xfrm>
          <a:prstGeom prst="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B6657FDF-10F4-674E-A185-279C62514990}"/>
              </a:ext>
            </a:extLst>
          </p:cNvPr>
          <p:cNvCxnSpPr>
            <a:cxnSpLocks/>
          </p:cNvCxnSpPr>
          <p:nvPr/>
        </p:nvCxnSpPr>
        <p:spPr>
          <a:xfrm>
            <a:off x="7184395" y="1796955"/>
            <a:ext cx="188"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4DCA99-66B5-8C4F-AF05-7E2C4938C144}"/>
              </a:ext>
            </a:extLst>
          </p:cNvPr>
          <p:cNvCxnSpPr>
            <a:cxnSpLocks/>
          </p:cNvCxnSpPr>
          <p:nvPr/>
        </p:nvCxnSpPr>
        <p:spPr>
          <a:xfrm>
            <a:off x="8404341" y="1796955"/>
            <a:ext cx="0"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FE7EB038-AB4F-434E-A290-8DAB9BF457D1}"/>
              </a:ext>
            </a:extLst>
          </p:cNvPr>
          <p:cNvGrpSpPr/>
          <p:nvPr/>
        </p:nvGrpSpPr>
        <p:grpSpPr>
          <a:xfrm>
            <a:off x="7160587" y="2736649"/>
            <a:ext cx="1267487" cy="273324"/>
            <a:chOff x="5930270" y="787238"/>
            <a:chExt cx="1019536" cy="288999"/>
          </a:xfrm>
        </p:grpSpPr>
        <p:cxnSp>
          <p:nvCxnSpPr>
            <p:cNvPr id="112" name="Straight Connector 111">
              <a:extLst>
                <a:ext uri="{FF2B5EF4-FFF2-40B4-BE49-F238E27FC236}">
                  <a16:creationId xmlns:a16="http://schemas.microsoft.com/office/drawing/2014/main" id="{A1DB7466-AA03-C74D-A347-2465B4A3CF48}"/>
                </a:ext>
              </a:extLst>
            </p:cNvPr>
            <p:cNvCxnSpPr>
              <a:cxnSpLocks/>
            </p:cNvCxnSpPr>
            <p:nvPr/>
          </p:nvCxnSpPr>
          <p:spPr>
            <a:xfrm>
              <a:off x="5985682" y="787238"/>
              <a:ext cx="906632" cy="0"/>
            </a:xfrm>
            <a:prstGeom prst="line">
              <a:avLst/>
            </a:prstGeom>
            <a:noFill/>
            <a:ln w="12700" cap="flat" cmpd="sng" algn="ctr">
              <a:solidFill>
                <a:schemeClr val="accent2">
                  <a:lumMod val="75000"/>
                </a:schemeClr>
              </a:solidFill>
              <a:prstDash val="solid"/>
              <a:headEnd type="oval"/>
              <a:tailEnd type="oval"/>
            </a:ln>
            <a:effectLst/>
          </p:spPr>
        </p:cxnSp>
        <p:sp>
          <p:nvSpPr>
            <p:cNvPr id="111" name="TextBox 110">
              <a:extLst>
                <a:ext uri="{FF2B5EF4-FFF2-40B4-BE49-F238E27FC236}">
                  <a16:creationId xmlns:a16="http://schemas.microsoft.com/office/drawing/2014/main" id="{2EE957EB-E21D-D741-9DF8-B212FF008377}"/>
                </a:ext>
              </a:extLst>
            </p:cNvPr>
            <p:cNvSpPr txBox="1"/>
            <p:nvPr/>
          </p:nvSpPr>
          <p:spPr>
            <a:xfrm>
              <a:off x="5930270" y="799624"/>
              <a:ext cx="1019536" cy="27661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accent2">
                      <a:lumMod val="7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Warmup Period</a:t>
              </a:r>
            </a:p>
          </p:txBody>
        </p:sp>
      </p:grpSp>
      <p:pic>
        <p:nvPicPr>
          <p:cNvPr id="102" name="Picture 101"/>
          <p:cNvPicPr>
            <a:picLocks noChangeAspect="1"/>
          </p:cNvPicPr>
          <p:nvPr/>
        </p:nvPicPr>
        <p:blipFill>
          <a:blip r:embed="rId5"/>
          <a:stretch>
            <a:fillRect/>
          </a:stretch>
        </p:blipFill>
        <p:spPr>
          <a:xfrm>
            <a:off x="7082754" y="2310412"/>
            <a:ext cx="234992" cy="234992"/>
          </a:xfrm>
          <a:prstGeom prst="rect">
            <a:avLst/>
          </a:prstGeom>
        </p:spPr>
      </p:pic>
      <p:pic>
        <p:nvPicPr>
          <p:cNvPr id="103" name="Picture 102"/>
          <p:cNvPicPr>
            <a:picLocks noChangeAspect="1"/>
          </p:cNvPicPr>
          <p:nvPr/>
        </p:nvPicPr>
        <p:blipFill>
          <a:blip r:embed="rId5"/>
          <a:stretch>
            <a:fillRect/>
          </a:stretch>
        </p:blipFill>
        <p:spPr>
          <a:xfrm>
            <a:off x="7709160" y="2155062"/>
            <a:ext cx="234992" cy="234992"/>
          </a:xfrm>
          <a:prstGeom prst="rect">
            <a:avLst/>
          </a:prstGeom>
        </p:spPr>
      </p:pic>
    </p:spTree>
    <p:custDataLst>
      <p:tags r:id="rId1"/>
    </p:custDataLst>
    <p:extLst>
      <p:ext uri="{BB962C8B-B14F-4D97-AF65-F5344CB8AC3E}">
        <p14:creationId xmlns:p14="http://schemas.microsoft.com/office/powerpoint/2010/main" val="7502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238539" y="1215035"/>
            <a:ext cx="11148648" cy="4598911"/>
          </a:xfrm>
        </p:spPr>
        <p:txBody>
          <a:bodyPr anchor="ctr">
            <a:noAutofit/>
          </a:bodyPr>
          <a:lstStyle/>
          <a:p>
            <a:pPr marL="0" indent="-238125" defTabSz="342900">
              <a:lnSpc>
                <a:spcPct val="150000"/>
              </a:lnSpc>
              <a:spcBef>
                <a:spcPts val="0"/>
              </a:spcBef>
              <a:spcAft>
                <a:spcPts val="600"/>
              </a:spcAft>
              <a:buClr>
                <a:schemeClr val="accent1"/>
              </a:buClr>
              <a:buNone/>
              <a:tabLst>
                <a:tab pos="8461375" algn="r"/>
              </a:tabLst>
            </a:pPr>
            <a:r>
              <a:rPr lang="en-US" sz="3200" dirty="0"/>
              <a:t>Upon completion of this module, you will be able to:</a:t>
            </a:r>
          </a:p>
          <a:p>
            <a:pPr marL="352425" lvl="0" indent="-352425"/>
            <a:r>
              <a:rPr lang="en-US" sz="2400" dirty="0"/>
              <a:t>Define what is meant by availability, fault tolerance, and scalability and discuss how those concepts are related and used in cloud architecture.</a:t>
            </a:r>
          </a:p>
          <a:p>
            <a:pPr marL="0" lvl="0" indent="0">
              <a:buNone/>
            </a:pPr>
            <a:endParaRPr lang="en-US" sz="1200" dirty="0"/>
          </a:p>
          <a:p>
            <a:pPr marL="352425" lvl="0" indent="-352425"/>
            <a:r>
              <a:rPr lang="en-US" sz="2400" dirty="0"/>
              <a:t>Discuss how to avoid single points of failure.</a:t>
            </a:r>
          </a:p>
          <a:p>
            <a:pPr marL="352425" lvl="0" indent="-352425"/>
            <a:endParaRPr lang="en-US" sz="1200" dirty="0"/>
          </a:p>
          <a:p>
            <a:pPr marL="352425" lvl="0" indent="-352425"/>
            <a:r>
              <a:rPr lang="en-US" sz="2400" dirty="0"/>
              <a:t>Identify which AWS services have built-in fault tolerance and which can be designed for fault tolerance.</a:t>
            </a:r>
          </a:p>
          <a:p>
            <a:pPr marL="0" lvl="0" indent="0">
              <a:buNone/>
            </a:pPr>
            <a:endParaRPr lang="en-US" sz="1200" dirty="0"/>
          </a:p>
          <a:p>
            <a:pPr marL="352425" lvl="0" indent="-352425"/>
            <a:r>
              <a:rPr lang="en-US" sz="2400" dirty="0"/>
              <a:t>Explain why Load Balancing has become a key architectural component for many AWS-powered applications.</a:t>
            </a:r>
          </a:p>
        </p:txBody>
      </p:sp>
    </p:spTree>
    <p:extLst>
      <p:ext uri="{BB962C8B-B14F-4D97-AF65-F5344CB8AC3E}">
        <p14:creationId xmlns:p14="http://schemas.microsoft.com/office/powerpoint/2010/main" val="786211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4" name="TextBox 83"/>
          <p:cNvSpPr txBox="1"/>
          <p:nvPr/>
        </p:nvSpPr>
        <p:spPr>
          <a:xfrm>
            <a:off x="239815" y="1489002"/>
            <a:ext cx="5213455" cy="806375"/>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usage increases further:</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goes up.</a:t>
            </a:r>
          </a:p>
        </p:txBody>
      </p:sp>
      <p:sp>
        <p:nvSpPr>
          <p:cNvPr id="87" name="TextBox 86"/>
          <p:cNvSpPr txBox="1"/>
          <p:nvPr/>
        </p:nvSpPr>
        <p:spPr>
          <a:xfrm>
            <a:off x="238538" y="2531230"/>
            <a:ext cx="5612735" cy="3477875"/>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CPU use is 80-100%:</a:t>
            </a:r>
          </a:p>
          <a:p>
            <a:pPr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Scale-out alarm is triggered.</a:t>
            </a:r>
          </a:p>
          <a:p>
            <a:pPr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Add 2 step policy is applied.</a:t>
            </a:r>
          </a:p>
          <a:p>
            <a:pPr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Since the alarm occurred during a warm up period, two instances are launched less the one instance added during the first alarm. </a:t>
            </a:r>
          </a:p>
          <a:p>
            <a:pPr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Again new instances are not added to aggregated group metrics.</a:t>
            </a:r>
          </a:p>
        </p:txBody>
      </p:sp>
      <p:sp>
        <p:nvSpPr>
          <p:cNvPr id="60" name="Rectangle 59"/>
          <p:cNvSpPr/>
          <p:nvPr/>
        </p:nvSpPr>
        <p:spPr>
          <a:xfrm>
            <a:off x="7994320" y="5028949"/>
            <a:ext cx="410021" cy="1138516"/>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ectangle 64"/>
          <p:cNvSpPr/>
          <p:nvPr/>
        </p:nvSpPr>
        <p:spPr>
          <a:xfrm>
            <a:off x="7179099" y="5124414"/>
            <a:ext cx="818261" cy="1054568"/>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ectangle 65"/>
          <p:cNvSpPr/>
          <p:nvPr/>
        </p:nvSpPr>
        <p:spPr>
          <a:xfrm>
            <a:off x="7996161" y="5219419"/>
            <a:ext cx="410021" cy="95822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ectangle 70"/>
          <p:cNvSpPr/>
          <p:nvPr/>
        </p:nvSpPr>
        <p:spPr>
          <a:xfrm>
            <a:off x="7590370" y="5223802"/>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ectangle 71"/>
          <p:cNvSpPr/>
          <p:nvPr/>
        </p:nvSpPr>
        <p:spPr>
          <a:xfrm>
            <a:off x="7184583" y="5223802"/>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ectangle 72"/>
          <p:cNvSpPr/>
          <p:nvPr/>
        </p:nvSpPr>
        <p:spPr>
          <a:xfrm>
            <a:off x="6761809" y="5223802"/>
            <a:ext cx="427005"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ctangle 74"/>
          <p:cNvSpPr/>
          <p:nvPr/>
        </p:nvSpPr>
        <p:spPr>
          <a:xfrm>
            <a:off x="6781260" y="3035019"/>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ectangle 75"/>
          <p:cNvSpPr/>
          <p:nvPr/>
        </p:nvSpPr>
        <p:spPr>
          <a:xfrm>
            <a:off x="6766042" y="1901544"/>
            <a:ext cx="3914140" cy="76199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ectangle 76"/>
          <p:cNvSpPr/>
          <p:nvPr/>
        </p:nvSpPr>
        <p:spPr>
          <a:xfrm>
            <a:off x="6766838" y="1901309"/>
            <a:ext cx="3914140" cy="1901952"/>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9" name="Straight Connector 78"/>
          <p:cNvCxnSpPr/>
          <p:nvPr/>
        </p:nvCxnSpPr>
        <p:spPr>
          <a:xfrm>
            <a:off x="6766838" y="3415817"/>
            <a:ext cx="3920653" cy="0"/>
          </a:xfrm>
          <a:prstGeom prst="line">
            <a:avLst/>
          </a:prstGeom>
          <a:noFill/>
          <a:ln w="9525" cap="flat" cmpd="sng" algn="ctr">
            <a:solidFill>
              <a:srgbClr val="474746"/>
            </a:solidFill>
            <a:prstDash val="solid"/>
          </a:ln>
          <a:effectLst/>
        </p:spPr>
      </p:cxnSp>
      <p:cxnSp>
        <p:nvCxnSpPr>
          <p:cNvPr id="80" name="Straight Connector 79"/>
          <p:cNvCxnSpPr/>
          <p:nvPr/>
        </p:nvCxnSpPr>
        <p:spPr>
          <a:xfrm>
            <a:off x="6766838" y="3040348"/>
            <a:ext cx="3920653" cy="0"/>
          </a:xfrm>
          <a:prstGeom prst="line">
            <a:avLst/>
          </a:prstGeom>
          <a:noFill/>
          <a:ln w="9525" cap="flat" cmpd="sng" algn="ctr">
            <a:solidFill>
              <a:srgbClr val="474746"/>
            </a:solidFill>
            <a:prstDash val="solid"/>
          </a:ln>
          <a:effectLst/>
        </p:spPr>
      </p:cxnSp>
      <p:cxnSp>
        <p:nvCxnSpPr>
          <p:cNvPr id="81" name="Straight Connector 80"/>
          <p:cNvCxnSpPr/>
          <p:nvPr/>
        </p:nvCxnSpPr>
        <p:spPr>
          <a:xfrm>
            <a:off x="6766838" y="2664880"/>
            <a:ext cx="3920653" cy="0"/>
          </a:xfrm>
          <a:prstGeom prst="line">
            <a:avLst/>
          </a:prstGeom>
          <a:noFill/>
          <a:ln w="9525" cap="flat" cmpd="sng" algn="ctr">
            <a:solidFill>
              <a:srgbClr val="474746"/>
            </a:solidFill>
            <a:prstDash val="solid"/>
          </a:ln>
          <a:effectLst/>
        </p:spPr>
      </p:cxnSp>
      <p:cxnSp>
        <p:nvCxnSpPr>
          <p:cNvPr id="82" name="Straight Connector 81"/>
          <p:cNvCxnSpPr/>
          <p:nvPr/>
        </p:nvCxnSpPr>
        <p:spPr>
          <a:xfrm>
            <a:off x="6766838" y="2289412"/>
            <a:ext cx="3920653" cy="0"/>
          </a:xfrm>
          <a:prstGeom prst="line">
            <a:avLst/>
          </a:prstGeom>
          <a:noFill/>
          <a:ln w="9525" cap="flat" cmpd="sng" algn="ctr">
            <a:solidFill>
              <a:srgbClr val="474746"/>
            </a:solidFill>
            <a:prstDash val="solid"/>
          </a:ln>
          <a:effectLst/>
        </p:spPr>
      </p:cxnSp>
      <p:sp>
        <p:nvSpPr>
          <p:cNvPr id="83" name="TextBox 82"/>
          <p:cNvSpPr txBox="1"/>
          <p:nvPr/>
        </p:nvSpPr>
        <p:spPr>
          <a:xfrm>
            <a:off x="6446288" y="3641444"/>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85" name="TextBox 84"/>
          <p:cNvSpPr txBox="1"/>
          <p:nvPr/>
        </p:nvSpPr>
        <p:spPr>
          <a:xfrm>
            <a:off x="6360703" y="326480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86" name="TextBox 85"/>
          <p:cNvSpPr txBox="1"/>
          <p:nvPr/>
        </p:nvSpPr>
        <p:spPr>
          <a:xfrm>
            <a:off x="6360703" y="288815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88" name="TextBox 87"/>
          <p:cNvSpPr txBox="1"/>
          <p:nvPr/>
        </p:nvSpPr>
        <p:spPr>
          <a:xfrm>
            <a:off x="6360703" y="251150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89" name="TextBox 88"/>
          <p:cNvSpPr txBox="1"/>
          <p:nvPr/>
        </p:nvSpPr>
        <p:spPr>
          <a:xfrm>
            <a:off x="6360703" y="2134862"/>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90" name="TextBox 89"/>
          <p:cNvSpPr txBox="1"/>
          <p:nvPr/>
        </p:nvSpPr>
        <p:spPr>
          <a:xfrm>
            <a:off x="6275118" y="1758216"/>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91" name="TextBox 90"/>
          <p:cNvSpPr txBox="1"/>
          <p:nvPr/>
        </p:nvSpPr>
        <p:spPr>
          <a:xfrm>
            <a:off x="7873217" y="1585212"/>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nvGrpSpPr>
          <p:cNvPr id="94" name="Group 93"/>
          <p:cNvGrpSpPr/>
          <p:nvPr/>
        </p:nvGrpSpPr>
        <p:grpSpPr>
          <a:xfrm>
            <a:off x="6073856" y="3973460"/>
            <a:ext cx="4608606" cy="2322734"/>
            <a:chOff x="4210596" y="2389416"/>
            <a:chExt cx="4608606" cy="2322734"/>
          </a:xfrm>
        </p:grpSpPr>
        <p:sp>
          <p:nvSpPr>
            <p:cNvPr id="95" name="Rectangle 94"/>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6" name="Straight Connector 95"/>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97" name="Straight Connector 96"/>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98" name="Straight Connector 97"/>
            <p:cNvCxnSpPr/>
            <p:nvPr/>
          </p:nvCxnSpPr>
          <p:spPr>
            <a:xfrm>
              <a:off x="4898549" y="2694395"/>
              <a:ext cx="3920653" cy="0"/>
            </a:xfrm>
            <a:prstGeom prst="line">
              <a:avLst/>
            </a:prstGeom>
            <a:noFill/>
            <a:ln w="19050" cap="flat" cmpd="sng" algn="ctr">
              <a:solidFill>
                <a:srgbClr val="FF0000"/>
              </a:solidFill>
              <a:prstDash val="solid"/>
            </a:ln>
            <a:effectLst/>
          </p:spPr>
        </p:cxnSp>
        <p:sp>
          <p:nvSpPr>
            <p:cNvPr id="99" name="TextBox 98"/>
            <p:cNvSpPr txBox="1"/>
            <p:nvPr/>
          </p:nvSpPr>
          <p:spPr>
            <a:xfrm>
              <a:off x="4558498"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0" name="TextBox 99"/>
            <p:cNvSpPr txBox="1"/>
            <p:nvPr/>
          </p:nvSpPr>
          <p:spPr>
            <a:xfrm>
              <a:off x="4300888" y="3964344"/>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101" name="TextBox 100"/>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102" name="TextBox 101"/>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103" name="TextBox 102"/>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104" name="TextBox 103"/>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05" name="Straight Connector 104"/>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106" name="Freeform 105"/>
          <p:cNvSpPr/>
          <p:nvPr/>
        </p:nvSpPr>
        <p:spPr>
          <a:xfrm>
            <a:off x="6764549" y="2617770"/>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Freeform 108"/>
          <p:cNvSpPr/>
          <p:nvPr/>
        </p:nvSpPr>
        <p:spPr>
          <a:xfrm>
            <a:off x="7934105" y="2158079"/>
            <a:ext cx="365760" cy="269602"/>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TextBox 109"/>
          <p:cNvSpPr txBox="1"/>
          <p:nvPr/>
        </p:nvSpPr>
        <p:spPr>
          <a:xfrm>
            <a:off x="7542478" y="4750509"/>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11" name="TextBox 110"/>
          <p:cNvSpPr txBox="1"/>
          <p:nvPr/>
        </p:nvSpPr>
        <p:spPr>
          <a:xfrm>
            <a:off x="7959284" y="4459054"/>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16" name="Freeform 115"/>
          <p:cNvSpPr/>
          <p:nvPr/>
        </p:nvSpPr>
        <p:spPr>
          <a:xfrm>
            <a:off x="7159160" y="2428700"/>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solidFill>
            <a:srgbClr val="0C67AE">
              <a:lumMod val="75000"/>
            </a:srgbClr>
          </a:solid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p:cNvSpPr txBox="1"/>
          <p:nvPr/>
        </p:nvSpPr>
        <p:spPr>
          <a:xfrm>
            <a:off x="7133019" y="475651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0" name="Rectangle 9">
            <a:extLst>
              <a:ext uri="{FF2B5EF4-FFF2-40B4-BE49-F238E27FC236}">
                <a16:creationId xmlns:a16="http://schemas.microsoft.com/office/drawing/2014/main" id="{83A3A899-F89D-9E4A-82CC-A773D092DD13}"/>
              </a:ext>
            </a:extLst>
          </p:cNvPr>
          <p:cNvSpPr/>
          <p:nvPr/>
        </p:nvSpPr>
        <p:spPr>
          <a:xfrm>
            <a:off x="7185777" y="1905611"/>
            <a:ext cx="1227477" cy="1900478"/>
          </a:xfrm>
          <a:prstGeom prst="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C7A1209-DC92-5E44-97C7-6EB9DB4C1659}"/>
              </a:ext>
            </a:extLst>
          </p:cNvPr>
          <p:cNvCxnSpPr>
            <a:cxnSpLocks/>
          </p:cNvCxnSpPr>
          <p:nvPr/>
        </p:nvCxnSpPr>
        <p:spPr>
          <a:xfrm>
            <a:off x="7184395" y="1796955"/>
            <a:ext cx="188"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DF15B86-957A-CA42-935D-85AC0BC1DF56}"/>
              </a:ext>
            </a:extLst>
          </p:cNvPr>
          <p:cNvCxnSpPr>
            <a:cxnSpLocks/>
          </p:cNvCxnSpPr>
          <p:nvPr/>
        </p:nvCxnSpPr>
        <p:spPr>
          <a:xfrm>
            <a:off x="8404341" y="1796955"/>
            <a:ext cx="0"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15112DD-B40F-854B-B523-2987740087B8}"/>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6" name="TextBox 55">
            <a:extLst>
              <a:ext uri="{FF2B5EF4-FFF2-40B4-BE49-F238E27FC236}">
                <a16:creationId xmlns:a16="http://schemas.microsoft.com/office/drawing/2014/main" id="{98831B35-41A1-0747-B646-9532A5A7B01B}"/>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7" name="Right Brace 56">
            <a:extLst>
              <a:ext uri="{FF2B5EF4-FFF2-40B4-BE49-F238E27FC236}">
                <a16:creationId xmlns:a16="http://schemas.microsoft.com/office/drawing/2014/main" id="{E486CDCC-E203-FF48-9B8B-BAC3B292BFA9}"/>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Right Brace 57">
            <a:extLst>
              <a:ext uri="{FF2B5EF4-FFF2-40B4-BE49-F238E27FC236}">
                <a16:creationId xmlns:a16="http://schemas.microsoft.com/office/drawing/2014/main" id="{9A4487CF-8A95-6A40-975D-0922A3FDEC59}"/>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7" name="Picture 106"/>
          <p:cNvPicPr>
            <a:picLocks noChangeAspect="1"/>
          </p:cNvPicPr>
          <p:nvPr/>
        </p:nvPicPr>
        <p:blipFill>
          <a:blip r:embed="rId5"/>
          <a:stretch>
            <a:fillRect/>
          </a:stretch>
        </p:blipFill>
        <p:spPr>
          <a:xfrm>
            <a:off x="7113173" y="2315503"/>
            <a:ext cx="234992" cy="234992"/>
          </a:xfrm>
          <a:prstGeom prst="rect">
            <a:avLst/>
          </a:prstGeom>
        </p:spPr>
      </p:pic>
      <p:pic>
        <p:nvPicPr>
          <p:cNvPr id="108" name="Picture 107"/>
          <p:cNvPicPr>
            <a:picLocks noChangeAspect="1"/>
          </p:cNvPicPr>
          <p:nvPr/>
        </p:nvPicPr>
        <p:blipFill>
          <a:blip r:embed="rId5"/>
          <a:stretch>
            <a:fillRect/>
          </a:stretch>
        </p:blipFill>
        <p:spPr>
          <a:xfrm>
            <a:off x="7707733" y="2160153"/>
            <a:ext cx="234992" cy="234992"/>
          </a:xfrm>
          <a:prstGeom prst="rect">
            <a:avLst/>
          </a:prstGeom>
        </p:spPr>
      </p:pic>
      <p:pic>
        <p:nvPicPr>
          <p:cNvPr id="115" name="Picture 114"/>
          <p:cNvPicPr>
            <a:picLocks noChangeAspect="1"/>
          </p:cNvPicPr>
          <p:nvPr/>
        </p:nvPicPr>
        <p:blipFill>
          <a:blip r:embed="rId5"/>
          <a:stretch>
            <a:fillRect/>
          </a:stretch>
        </p:blipFill>
        <p:spPr>
          <a:xfrm>
            <a:off x="8224401" y="2235952"/>
            <a:ext cx="234992" cy="234992"/>
          </a:xfrm>
          <a:prstGeom prst="rect">
            <a:avLst/>
          </a:prstGeom>
        </p:spPr>
      </p:pic>
      <p:grpSp>
        <p:nvGrpSpPr>
          <p:cNvPr id="61" name="Group 60">
            <a:extLst>
              <a:ext uri="{FF2B5EF4-FFF2-40B4-BE49-F238E27FC236}">
                <a16:creationId xmlns:a16="http://schemas.microsoft.com/office/drawing/2014/main" id="{B025EACB-DDCF-8346-A60C-5ADC0CBE83D2}"/>
              </a:ext>
            </a:extLst>
          </p:cNvPr>
          <p:cNvGrpSpPr/>
          <p:nvPr/>
        </p:nvGrpSpPr>
        <p:grpSpPr>
          <a:xfrm>
            <a:off x="7160587" y="2736649"/>
            <a:ext cx="1267487" cy="273324"/>
            <a:chOff x="5930270" y="787238"/>
            <a:chExt cx="1019536" cy="288999"/>
          </a:xfrm>
        </p:grpSpPr>
        <p:cxnSp>
          <p:nvCxnSpPr>
            <p:cNvPr id="62" name="Straight Connector 61">
              <a:extLst>
                <a:ext uri="{FF2B5EF4-FFF2-40B4-BE49-F238E27FC236}">
                  <a16:creationId xmlns:a16="http://schemas.microsoft.com/office/drawing/2014/main" id="{0407A35C-4C1B-5C4E-B175-E28882F7C4B7}"/>
                </a:ext>
              </a:extLst>
            </p:cNvPr>
            <p:cNvCxnSpPr>
              <a:cxnSpLocks/>
            </p:cNvCxnSpPr>
            <p:nvPr/>
          </p:nvCxnSpPr>
          <p:spPr>
            <a:xfrm>
              <a:off x="5985682" y="787238"/>
              <a:ext cx="906632" cy="0"/>
            </a:xfrm>
            <a:prstGeom prst="line">
              <a:avLst/>
            </a:prstGeom>
            <a:noFill/>
            <a:ln w="12700" cap="flat" cmpd="sng" algn="ctr">
              <a:solidFill>
                <a:schemeClr val="accent2">
                  <a:lumMod val="75000"/>
                </a:schemeClr>
              </a:solidFill>
              <a:prstDash val="solid"/>
              <a:headEnd type="oval"/>
              <a:tailEnd type="oval"/>
            </a:ln>
            <a:effectLst/>
          </p:spPr>
        </p:cxnSp>
        <p:sp>
          <p:nvSpPr>
            <p:cNvPr id="63" name="TextBox 62">
              <a:extLst>
                <a:ext uri="{FF2B5EF4-FFF2-40B4-BE49-F238E27FC236}">
                  <a16:creationId xmlns:a16="http://schemas.microsoft.com/office/drawing/2014/main" id="{8B011A13-AE50-CD44-B4EA-6DCA9B09156F}"/>
                </a:ext>
              </a:extLst>
            </p:cNvPr>
            <p:cNvSpPr txBox="1"/>
            <p:nvPr/>
          </p:nvSpPr>
          <p:spPr>
            <a:xfrm>
              <a:off x="5930270" y="799624"/>
              <a:ext cx="1019536" cy="27661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accent2">
                      <a:lumMod val="7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Warmup Period</a:t>
              </a:r>
            </a:p>
          </p:txBody>
        </p:sp>
      </p:grpSp>
    </p:spTree>
    <p:custDataLst>
      <p:tags r:id="rId1"/>
    </p:custDataLst>
    <p:extLst>
      <p:ext uri="{BB962C8B-B14F-4D97-AF65-F5344CB8AC3E}">
        <p14:creationId xmlns:p14="http://schemas.microsoft.com/office/powerpoint/2010/main" val="205886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56C9466-68DE-2F46-81B3-3BA408A1FEDE}"/>
              </a:ext>
            </a:extLst>
          </p:cNvPr>
          <p:cNvSpPr/>
          <p:nvPr/>
        </p:nvSpPr>
        <p:spPr>
          <a:xfrm>
            <a:off x="7994320" y="5028949"/>
            <a:ext cx="410021" cy="1138516"/>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5" name="TextBox 84"/>
          <p:cNvSpPr txBox="1"/>
          <p:nvPr/>
        </p:nvSpPr>
        <p:spPr>
          <a:xfrm>
            <a:off x="238539" y="2678589"/>
            <a:ext cx="4872853" cy="2105192"/>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CPU use is 40-60%:</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No alarms are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After warmup period expires, new instances are added to the aggregated group metrics.</a:t>
            </a:r>
          </a:p>
        </p:txBody>
      </p:sp>
      <p:sp>
        <p:nvSpPr>
          <p:cNvPr id="56" name="TextBox 55"/>
          <p:cNvSpPr txBox="1"/>
          <p:nvPr/>
        </p:nvSpPr>
        <p:spPr>
          <a:xfrm>
            <a:off x="239815" y="1639130"/>
            <a:ext cx="5213455" cy="806375"/>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capacity matches usage:</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stabilizes.</a:t>
            </a:r>
          </a:p>
        </p:txBody>
      </p:sp>
      <p:sp>
        <p:nvSpPr>
          <p:cNvPr id="66" name="Rectangle 65"/>
          <p:cNvSpPr/>
          <p:nvPr/>
        </p:nvSpPr>
        <p:spPr>
          <a:xfrm>
            <a:off x="7179189" y="5124413"/>
            <a:ext cx="821436" cy="1054568"/>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ectangle 70"/>
          <p:cNvSpPr/>
          <p:nvPr/>
        </p:nvSpPr>
        <p:spPr>
          <a:xfrm>
            <a:off x="8804100" y="5028947"/>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Rectangle 73"/>
          <p:cNvSpPr/>
          <p:nvPr/>
        </p:nvSpPr>
        <p:spPr>
          <a:xfrm>
            <a:off x="8402042" y="5028948"/>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ctangle 74"/>
          <p:cNvSpPr/>
          <p:nvPr/>
        </p:nvSpPr>
        <p:spPr>
          <a:xfrm>
            <a:off x="7996251" y="5219418"/>
            <a:ext cx="410021" cy="95803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ectangle 75"/>
          <p:cNvSpPr/>
          <p:nvPr/>
        </p:nvSpPr>
        <p:spPr>
          <a:xfrm>
            <a:off x="7590460" y="5223610"/>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ectangle 76"/>
          <p:cNvSpPr/>
          <p:nvPr/>
        </p:nvSpPr>
        <p:spPr>
          <a:xfrm>
            <a:off x="7184673" y="5223610"/>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Rectangle 77"/>
          <p:cNvSpPr/>
          <p:nvPr/>
        </p:nvSpPr>
        <p:spPr>
          <a:xfrm>
            <a:off x="6761755" y="5223610"/>
            <a:ext cx="427149"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9" name="Group 78"/>
          <p:cNvGrpSpPr/>
          <p:nvPr/>
        </p:nvGrpSpPr>
        <p:grpSpPr>
          <a:xfrm>
            <a:off x="6275208" y="1585211"/>
            <a:ext cx="4412373" cy="2333231"/>
            <a:chOff x="4411858" y="1168"/>
            <a:chExt cx="4412373" cy="2333231"/>
          </a:xfrm>
        </p:grpSpPr>
        <p:sp>
          <p:nvSpPr>
            <p:cNvPr id="80" name="Rectangle 79"/>
            <p:cNvSpPr/>
            <p:nvPr/>
          </p:nvSpPr>
          <p:spPr>
            <a:xfrm>
              <a:off x="4902125" y="1450973"/>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Rectangle 80"/>
            <p:cNvSpPr/>
            <p:nvPr/>
          </p:nvSpPr>
          <p:spPr>
            <a:xfrm>
              <a:off x="4902782" y="317500"/>
              <a:ext cx="3914140" cy="76199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ectangle 81"/>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3" name="Straight Connector 82"/>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86" name="Straight Connector 85"/>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87" name="Straight Connector 86"/>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88" name="Straight Connector 87"/>
            <p:cNvCxnSpPr/>
            <p:nvPr/>
          </p:nvCxnSpPr>
          <p:spPr>
            <a:xfrm>
              <a:off x="4903578" y="705368"/>
              <a:ext cx="3920653" cy="0"/>
            </a:xfrm>
            <a:prstGeom prst="line">
              <a:avLst/>
            </a:prstGeom>
            <a:noFill/>
            <a:ln w="9525" cap="flat" cmpd="sng" algn="ctr">
              <a:solidFill>
                <a:srgbClr val="474746"/>
              </a:solidFill>
              <a:prstDash val="solid"/>
            </a:ln>
            <a:effectLst/>
          </p:spPr>
        </p:cxnSp>
        <p:sp>
          <p:nvSpPr>
            <p:cNvPr id="89" name="TextBox 88"/>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90" name="TextBox 89"/>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91" name="TextBox 90"/>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92" name="TextBox 91"/>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93" name="TextBox 92"/>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94" name="TextBox 93"/>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95" name="TextBox 94"/>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grpSp>
        <p:nvGrpSpPr>
          <p:cNvPr id="98" name="Group 97"/>
          <p:cNvGrpSpPr/>
          <p:nvPr/>
        </p:nvGrpSpPr>
        <p:grpSpPr>
          <a:xfrm>
            <a:off x="6073946" y="3973459"/>
            <a:ext cx="4608606" cy="2322734"/>
            <a:chOff x="4210596" y="2389416"/>
            <a:chExt cx="4608606" cy="2322734"/>
          </a:xfrm>
        </p:grpSpPr>
        <p:sp>
          <p:nvSpPr>
            <p:cNvPr id="99" name="Rectangle 98"/>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0" name="Straight Connector 99"/>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101" name="Straight Connector 100"/>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102" name="Straight Connector 101"/>
            <p:cNvCxnSpPr/>
            <p:nvPr/>
          </p:nvCxnSpPr>
          <p:spPr>
            <a:xfrm>
              <a:off x="4898549" y="2694395"/>
              <a:ext cx="3920653" cy="0"/>
            </a:xfrm>
            <a:prstGeom prst="line">
              <a:avLst/>
            </a:prstGeom>
            <a:noFill/>
            <a:ln w="19050" cap="flat" cmpd="sng" algn="ctr">
              <a:solidFill>
                <a:srgbClr val="FF0000"/>
              </a:solidFill>
              <a:prstDash val="solid"/>
            </a:ln>
            <a:effectLst/>
          </p:spPr>
        </p:cxnSp>
        <p:sp>
          <p:nvSpPr>
            <p:cNvPr id="103" name="TextBox 102"/>
            <p:cNvSpPr txBox="1"/>
            <p:nvPr/>
          </p:nvSpPr>
          <p:spPr>
            <a:xfrm>
              <a:off x="4558498"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4" name="TextBox 103"/>
            <p:cNvSpPr txBox="1"/>
            <p:nvPr/>
          </p:nvSpPr>
          <p:spPr>
            <a:xfrm>
              <a:off x="4300888" y="3964344"/>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105" name="TextBox 104"/>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106" name="TextBox 105"/>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107" name="TextBox 106"/>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108" name="TextBox 107"/>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09" name="Straight Connector 108"/>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110" name="Freeform 109"/>
          <p:cNvSpPr/>
          <p:nvPr/>
        </p:nvSpPr>
        <p:spPr>
          <a:xfrm>
            <a:off x="6764639" y="2617769"/>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p:cNvSpPr txBox="1"/>
          <p:nvPr/>
        </p:nvSpPr>
        <p:spPr>
          <a:xfrm>
            <a:off x="7542568" y="4750508"/>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12" name="TextBox 111"/>
          <p:cNvSpPr txBox="1"/>
          <p:nvPr/>
        </p:nvSpPr>
        <p:spPr>
          <a:xfrm>
            <a:off x="7959374" y="445905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13" name="Freeform 112"/>
          <p:cNvSpPr/>
          <p:nvPr/>
        </p:nvSpPr>
        <p:spPr>
          <a:xfrm>
            <a:off x="8405139" y="2171377"/>
            <a:ext cx="732969"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7" name="Picture 116"/>
          <p:cNvPicPr>
            <a:picLocks noChangeAspect="1"/>
          </p:cNvPicPr>
          <p:nvPr/>
        </p:nvPicPr>
        <p:blipFill>
          <a:blip r:embed="rId5"/>
          <a:stretch>
            <a:fillRect/>
          </a:stretch>
        </p:blipFill>
        <p:spPr>
          <a:xfrm>
            <a:off x="8224491" y="2235951"/>
            <a:ext cx="234992" cy="234992"/>
          </a:xfrm>
          <a:prstGeom prst="rect">
            <a:avLst/>
          </a:prstGeom>
        </p:spPr>
      </p:pic>
      <p:sp>
        <p:nvSpPr>
          <p:cNvPr id="118" name="Freeform 117"/>
          <p:cNvSpPr/>
          <p:nvPr/>
        </p:nvSpPr>
        <p:spPr>
          <a:xfrm>
            <a:off x="7938744" y="2156162"/>
            <a:ext cx="468625" cy="269602"/>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118"/>
          <p:cNvSpPr/>
          <p:nvPr/>
        </p:nvSpPr>
        <p:spPr>
          <a:xfrm>
            <a:off x="7159250" y="2428699"/>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TextBox 119"/>
          <p:cNvSpPr txBox="1"/>
          <p:nvPr/>
        </p:nvSpPr>
        <p:spPr>
          <a:xfrm>
            <a:off x="7133109" y="4756512"/>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3" name="TextBox 52">
            <a:extLst>
              <a:ext uri="{FF2B5EF4-FFF2-40B4-BE49-F238E27FC236}">
                <a16:creationId xmlns:a16="http://schemas.microsoft.com/office/drawing/2014/main" id="{6E75E44C-9C3D-4943-94D8-559A284381BD}"/>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5" name="TextBox 54">
            <a:extLst>
              <a:ext uri="{FF2B5EF4-FFF2-40B4-BE49-F238E27FC236}">
                <a16:creationId xmlns:a16="http://schemas.microsoft.com/office/drawing/2014/main" id="{A3522710-AEE7-0B4F-8A89-EC74908C48AC}"/>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7" name="Right Brace 56">
            <a:extLst>
              <a:ext uri="{FF2B5EF4-FFF2-40B4-BE49-F238E27FC236}">
                <a16:creationId xmlns:a16="http://schemas.microsoft.com/office/drawing/2014/main" id="{FD5FDCDE-00DB-DE46-8892-7B262769372D}"/>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Right Brace 57">
            <a:extLst>
              <a:ext uri="{FF2B5EF4-FFF2-40B4-BE49-F238E27FC236}">
                <a16:creationId xmlns:a16="http://schemas.microsoft.com/office/drawing/2014/main" id="{A11C28FD-6D7C-514A-A494-9602C41D7502}"/>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a:extLst>
              <a:ext uri="{FF2B5EF4-FFF2-40B4-BE49-F238E27FC236}">
                <a16:creationId xmlns:a16="http://schemas.microsoft.com/office/drawing/2014/main" id="{F743E604-0153-8B4E-A594-A63B037DDDAE}"/>
              </a:ext>
            </a:extLst>
          </p:cNvPr>
          <p:cNvSpPr/>
          <p:nvPr/>
        </p:nvSpPr>
        <p:spPr>
          <a:xfrm>
            <a:off x="8397054" y="1905611"/>
            <a:ext cx="1227477" cy="1900478"/>
          </a:xfrm>
          <a:prstGeom prst="rect">
            <a:avLst/>
          </a:prstGeom>
          <a:solidFill>
            <a:schemeClr val="accent2">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3DAB780-5BF6-C543-AE18-E33747813117}"/>
              </a:ext>
            </a:extLst>
          </p:cNvPr>
          <p:cNvCxnSpPr>
            <a:cxnSpLocks/>
          </p:cNvCxnSpPr>
          <p:nvPr/>
        </p:nvCxnSpPr>
        <p:spPr>
          <a:xfrm>
            <a:off x="8395672" y="1796955"/>
            <a:ext cx="188"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C94D1D6-5608-A746-B9C7-B1AE86E3D7BF}"/>
              </a:ext>
            </a:extLst>
          </p:cNvPr>
          <p:cNvCxnSpPr>
            <a:cxnSpLocks/>
          </p:cNvCxnSpPr>
          <p:nvPr/>
        </p:nvCxnSpPr>
        <p:spPr>
          <a:xfrm>
            <a:off x="9615618" y="1796955"/>
            <a:ext cx="0" cy="2091073"/>
          </a:xfrm>
          <a:prstGeom prst="line">
            <a:avLst/>
          </a:prstGeom>
          <a:ln w="1270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A96CBA4-4E0C-C64D-8F52-EC4C02B85704}"/>
              </a:ext>
            </a:extLst>
          </p:cNvPr>
          <p:cNvGrpSpPr/>
          <p:nvPr/>
        </p:nvGrpSpPr>
        <p:grpSpPr>
          <a:xfrm>
            <a:off x="8371864" y="3116656"/>
            <a:ext cx="1267487" cy="273324"/>
            <a:chOff x="5930270" y="787238"/>
            <a:chExt cx="1019536" cy="288999"/>
          </a:xfrm>
        </p:grpSpPr>
        <p:cxnSp>
          <p:nvCxnSpPr>
            <p:cNvPr id="70" name="Straight Connector 69">
              <a:extLst>
                <a:ext uri="{FF2B5EF4-FFF2-40B4-BE49-F238E27FC236}">
                  <a16:creationId xmlns:a16="http://schemas.microsoft.com/office/drawing/2014/main" id="{EFFF73E1-4FDC-0B40-B5A4-ECAF6B0661D4}"/>
                </a:ext>
              </a:extLst>
            </p:cNvPr>
            <p:cNvCxnSpPr>
              <a:cxnSpLocks/>
            </p:cNvCxnSpPr>
            <p:nvPr/>
          </p:nvCxnSpPr>
          <p:spPr>
            <a:xfrm>
              <a:off x="5985682" y="787238"/>
              <a:ext cx="906632" cy="0"/>
            </a:xfrm>
            <a:prstGeom prst="line">
              <a:avLst/>
            </a:prstGeom>
            <a:noFill/>
            <a:ln w="12700" cap="flat" cmpd="sng" algn="ctr">
              <a:solidFill>
                <a:schemeClr val="accent2">
                  <a:lumMod val="75000"/>
                </a:schemeClr>
              </a:solidFill>
              <a:prstDash val="solid"/>
              <a:headEnd type="oval"/>
              <a:tailEnd type="oval"/>
            </a:ln>
            <a:effectLst/>
          </p:spPr>
        </p:cxnSp>
        <p:sp>
          <p:nvSpPr>
            <p:cNvPr id="72" name="TextBox 71">
              <a:extLst>
                <a:ext uri="{FF2B5EF4-FFF2-40B4-BE49-F238E27FC236}">
                  <a16:creationId xmlns:a16="http://schemas.microsoft.com/office/drawing/2014/main" id="{732C0A29-8B13-6741-B36A-E2C332082275}"/>
                </a:ext>
              </a:extLst>
            </p:cNvPr>
            <p:cNvSpPr txBox="1"/>
            <p:nvPr/>
          </p:nvSpPr>
          <p:spPr>
            <a:xfrm>
              <a:off x="5930270" y="799624"/>
              <a:ext cx="1019536" cy="276613"/>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accent2">
                      <a:lumMod val="7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Warmup Period</a:t>
              </a:r>
            </a:p>
          </p:txBody>
        </p:sp>
      </p:grpSp>
    </p:spTree>
    <p:custDataLst>
      <p:tags r:id="rId1"/>
    </p:custDataLst>
    <p:extLst>
      <p:ext uri="{BB962C8B-B14F-4D97-AF65-F5344CB8AC3E}">
        <p14:creationId xmlns:p14="http://schemas.microsoft.com/office/powerpoint/2010/main" val="3434068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E5348C8-2FC5-5146-A6B3-9B8C4E3AA5E3}"/>
              </a:ext>
            </a:extLst>
          </p:cNvPr>
          <p:cNvSpPr/>
          <p:nvPr/>
        </p:nvSpPr>
        <p:spPr>
          <a:xfrm>
            <a:off x="8804100" y="5028947"/>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ectangle 55">
            <a:extLst>
              <a:ext uri="{FF2B5EF4-FFF2-40B4-BE49-F238E27FC236}">
                <a16:creationId xmlns:a16="http://schemas.microsoft.com/office/drawing/2014/main" id="{1C0FB52E-128F-1246-BA8D-51131470E2D6}"/>
              </a:ext>
            </a:extLst>
          </p:cNvPr>
          <p:cNvSpPr/>
          <p:nvPr/>
        </p:nvSpPr>
        <p:spPr>
          <a:xfrm>
            <a:off x="8402042" y="5028948"/>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52">
            <a:extLst>
              <a:ext uri="{FF2B5EF4-FFF2-40B4-BE49-F238E27FC236}">
                <a16:creationId xmlns:a16="http://schemas.microsoft.com/office/drawing/2014/main" id="{84058579-ADFE-FB4E-BD90-DC2B8CADF8AE}"/>
              </a:ext>
            </a:extLst>
          </p:cNvPr>
          <p:cNvSpPr/>
          <p:nvPr/>
        </p:nvSpPr>
        <p:spPr>
          <a:xfrm>
            <a:off x="7994320" y="5028949"/>
            <a:ext cx="410021" cy="1138516"/>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Auto Scaling Steps </a:t>
            </a:r>
          </a:p>
        </p:txBody>
      </p:sp>
      <p:sp>
        <p:nvSpPr>
          <p:cNvPr id="85" name="TextBox 84"/>
          <p:cNvSpPr txBox="1"/>
          <p:nvPr/>
        </p:nvSpPr>
        <p:spPr>
          <a:xfrm>
            <a:off x="238539" y="2679277"/>
            <a:ext cx="4872853" cy="2640723"/>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CPU use is 20-40%:</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Scale-in alarm is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Remove 1 step policy is applied.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An instance is removed from the Auto Scaling group and from the aggregated group metrics.</a:t>
            </a:r>
          </a:p>
        </p:txBody>
      </p:sp>
      <p:sp>
        <p:nvSpPr>
          <p:cNvPr id="55" name="TextBox 54"/>
          <p:cNvSpPr txBox="1"/>
          <p:nvPr/>
        </p:nvSpPr>
        <p:spPr>
          <a:xfrm>
            <a:off x="239815" y="1639130"/>
            <a:ext cx="5213455" cy="806375"/>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usage decreases:</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goes down.</a:t>
            </a:r>
          </a:p>
        </p:txBody>
      </p:sp>
      <p:sp>
        <p:nvSpPr>
          <p:cNvPr id="57" name="Rectangle 56"/>
          <p:cNvSpPr/>
          <p:nvPr/>
        </p:nvSpPr>
        <p:spPr>
          <a:xfrm>
            <a:off x="7182727" y="5121313"/>
            <a:ext cx="815086" cy="1054568"/>
          </a:xfrm>
          <a:prstGeom prst="rect">
            <a:avLst/>
          </a:prstGeom>
          <a:pattFill prst="dkDnDiag">
            <a:fgClr>
              <a:srgbClr val="0C67AE">
                <a:lumMod val="50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ctangle 58"/>
          <p:cNvSpPr/>
          <p:nvPr/>
        </p:nvSpPr>
        <p:spPr>
          <a:xfrm>
            <a:off x="9205335" y="5118492"/>
            <a:ext cx="410021" cy="105462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Rectangle 69"/>
          <p:cNvSpPr/>
          <p:nvPr/>
        </p:nvSpPr>
        <p:spPr>
          <a:xfrm>
            <a:off x="7999789" y="5222142"/>
            <a:ext cx="410021" cy="95097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ectangle 71"/>
          <p:cNvSpPr/>
          <p:nvPr/>
        </p:nvSpPr>
        <p:spPr>
          <a:xfrm>
            <a:off x="7593998" y="5219275"/>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ctangle 74"/>
          <p:cNvSpPr/>
          <p:nvPr/>
        </p:nvSpPr>
        <p:spPr>
          <a:xfrm>
            <a:off x="7188211" y="5219275"/>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ectangle 75"/>
          <p:cNvSpPr/>
          <p:nvPr/>
        </p:nvSpPr>
        <p:spPr>
          <a:xfrm>
            <a:off x="6765437" y="5219275"/>
            <a:ext cx="427005"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7" name="Group 76"/>
          <p:cNvGrpSpPr/>
          <p:nvPr/>
        </p:nvGrpSpPr>
        <p:grpSpPr>
          <a:xfrm>
            <a:off x="6278746" y="1582111"/>
            <a:ext cx="4412373" cy="2333231"/>
            <a:chOff x="4411858" y="1168"/>
            <a:chExt cx="4412373" cy="2333231"/>
          </a:xfrm>
        </p:grpSpPr>
        <p:sp>
          <p:nvSpPr>
            <p:cNvPr id="78" name="Rectangle 77"/>
            <p:cNvSpPr/>
            <p:nvPr/>
          </p:nvSpPr>
          <p:spPr>
            <a:xfrm>
              <a:off x="4902125" y="1450975"/>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ectangle 81"/>
            <p:cNvSpPr/>
            <p:nvPr/>
          </p:nvSpPr>
          <p:spPr>
            <a:xfrm>
              <a:off x="4902782" y="317500"/>
              <a:ext cx="3914140" cy="762000"/>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86" name="Straight Connector 85"/>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87" name="Straight Connector 86"/>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88" name="Straight Connector 87"/>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89" name="Straight Connector 88"/>
            <p:cNvCxnSpPr/>
            <p:nvPr/>
          </p:nvCxnSpPr>
          <p:spPr>
            <a:xfrm>
              <a:off x="4903578" y="705368"/>
              <a:ext cx="3920653" cy="0"/>
            </a:xfrm>
            <a:prstGeom prst="line">
              <a:avLst/>
            </a:prstGeom>
            <a:noFill/>
            <a:ln w="9525" cap="flat" cmpd="sng" algn="ctr">
              <a:solidFill>
                <a:srgbClr val="474746"/>
              </a:solidFill>
              <a:prstDash val="solid"/>
            </a:ln>
            <a:effectLst/>
          </p:spPr>
        </p:cxnSp>
        <p:sp>
          <p:nvSpPr>
            <p:cNvPr id="90" name="TextBox 89"/>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91" name="TextBox 90"/>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92" name="TextBox 91"/>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93" name="TextBox 92"/>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94" name="TextBox 93"/>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95" name="TextBox 94"/>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96" name="TextBox 95"/>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sp>
        <p:nvSpPr>
          <p:cNvPr id="100" name="Rectangle 99"/>
          <p:cNvSpPr/>
          <p:nvPr/>
        </p:nvSpPr>
        <p:spPr>
          <a:xfrm>
            <a:off x="6765437" y="4275960"/>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1" name="Straight Connector 100"/>
          <p:cNvCxnSpPr/>
          <p:nvPr/>
        </p:nvCxnSpPr>
        <p:spPr>
          <a:xfrm>
            <a:off x="6765437" y="5217872"/>
            <a:ext cx="3920653" cy="0"/>
          </a:xfrm>
          <a:prstGeom prst="line">
            <a:avLst/>
          </a:prstGeom>
          <a:noFill/>
          <a:ln w="9525" cap="flat" cmpd="sng" algn="ctr">
            <a:solidFill>
              <a:srgbClr val="474746"/>
            </a:solidFill>
            <a:prstDash val="solid"/>
          </a:ln>
          <a:effectLst/>
        </p:spPr>
      </p:cxnSp>
      <p:cxnSp>
        <p:nvCxnSpPr>
          <p:cNvPr id="102" name="Straight Connector 101"/>
          <p:cNvCxnSpPr/>
          <p:nvPr/>
        </p:nvCxnSpPr>
        <p:spPr>
          <a:xfrm>
            <a:off x="6765437" y="4741525"/>
            <a:ext cx="3920653" cy="0"/>
          </a:xfrm>
          <a:prstGeom prst="line">
            <a:avLst/>
          </a:prstGeom>
          <a:noFill/>
          <a:ln w="9525" cap="flat" cmpd="sng" algn="ctr">
            <a:solidFill>
              <a:srgbClr val="474746"/>
            </a:solidFill>
            <a:prstDash val="solid"/>
          </a:ln>
          <a:effectLst/>
        </p:spPr>
      </p:cxnSp>
      <p:cxnSp>
        <p:nvCxnSpPr>
          <p:cNvPr id="103" name="Straight Connector 102"/>
          <p:cNvCxnSpPr/>
          <p:nvPr/>
        </p:nvCxnSpPr>
        <p:spPr>
          <a:xfrm>
            <a:off x="6765437" y="4275338"/>
            <a:ext cx="3920653" cy="0"/>
          </a:xfrm>
          <a:prstGeom prst="line">
            <a:avLst/>
          </a:prstGeom>
          <a:noFill/>
          <a:ln w="19050" cap="flat" cmpd="sng" algn="ctr">
            <a:solidFill>
              <a:srgbClr val="FF0000"/>
            </a:solidFill>
            <a:prstDash val="solid"/>
          </a:ln>
          <a:effectLst/>
        </p:spPr>
      </p:cxnSp>
      <p:sp>
        <p:nvSpPr>
          <p:cNvPr id="104" name="TextBox 103"/>
          <p:cNvSpPr txBox="1"/>
          <p:nvPr/>
        </p:nvSpPr>
        <p:spPr>
          <a:xfrm>
            <a:off x="6425386" y="6016094"/>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5" name="TextBox 104"/>
          <p:cNvSpPr txBox="1"/>
          <p:nvPr/>
        </p:nvSpPr>
        <p:spPr>
          <a:xfrm>
            <a:off x="6167776" y="5545287"/>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106" name="TextBox 105"/>
          <p:cNvSpPr txBox="1"/>
          <p:nvPr/>
        </p:nvSpPr>
        <p:spPr>
          <a:xfrm>
            <a:off x="6425386" y="507448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107" name="TextBox 106"/>
          <p:cNvSpPr txBox="1"/>
          <p:nvPr/>
        </p:nvSpPr>
        <p:spPr>
          <a:xfrm>
            <a:off x="6425386" y="4603673"/>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108" name="TextBox 107"/>
          <p:cNvSpPr txBox="1"/>
          <p:nvPr/>
        </p:nvSpPr>
        <p:spPr>
          <a:xfrm>
            <a:off x="6077484" y="4132866"/>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109" name="TextBox 108"/>
          <p:cNvSpPr txBox="1"/>
          <p:nvPr/>
        </p:nvSpPr>
        <p:spPr>
          <a:xfrm>
            <a:off x="8089162" y="3970359"/>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10" name="Straight Connector 109"/>
          <p:cNvCxnSpPr/>
          <p:nvPr/>
        </p:nvCxnSpPr>
        <p:spPr>
          <a:xfrm>
            <a:off x="6765437" y="5694219"/>
            <a:ext cx="3920653" cy="0"/>
          </a:xfrm>
          <a:prstGeom prst="line">
            <a:avLst/>
          </a:prstGeom>
          <a:noFill/>
          <a:ln w="19050" cap="flat" cmpd="sng" algn="ctr">
            <a:solidFill>
              <a:srgbClr val="008000"/>
            </a:solidFill>
            <a:prstDash val="solid"/>
          </a:ln>
          <a:effectLst/>
        </p:spPr>
      </p:cxnSp>
      <p:sp>
        <p:nvSpPr>
          <p:cNvPr id="111" name="Freeform 110"/>
          <p:cNvSpPr/>
          <p:nvPr/>
        </p:nvSpPr>
        <p:spPr>
          <a:xfrm>
            <a:off x="6768177" y="2614669"/>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TextBox 111"/>
          <p:cNvSpPr txBox="1"/>
          <p:nvPr/>
        </p:nvSpPr>
        <p:spPr>
          <a:xfrm>
            <a:off x="7546106" y="474534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13" name="TextBox 112"/>
          <p:cNvSpPr txBox="1"/>
          <p:nvPr/>
        </p:nvSpPr>
        <p:spPr>
          <a:xfrm>
            <a:off x="7962912" y="445595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14" name="TextBox 113"/>
          <p:cNvSpPr txBox="1"/>
          <p:nvPr/>
        </p:nvSpPr>
        <p:spPr>
          <a:xfrm>
            <a:off x="9251303" y="4745343"/>
            <a:ext cx="40908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pic>
        <p:nvPicPr>
          <p:cNvPr id="115" name="Picture 114"/>
          <p:cNvPicPr>
            <a:picLocks noChangeAspect="1"/>
          </p:cNvPicPr>
          <p:nvPr/>
        </p:nvPicPr>
        <p:blipFill>
          <a:blip r:embed="rId5"/>
          <a:stretch>
            <a:fillRect/>
          </a:stretch>
        </p:blipFill>
        <p:spPr>
          <a:xfrm>
            <a:off x="9195721" y="3200483"/>
            <a:ext cx="234992" cy="234992"/>
          </a:xfrm>
          <a:prstGeom prst="rect">
            <a:avLst/>
          </a:prstGeom>
        </p:spPr>
      </p:pic>
      <p:sp>
        <p:nvSpPr>
          <p:cNvPr id="116" name="Freeform 115"/>
          <p:cNvSpPr/>
          <p:nvPr/>
        </p:nvSpPr>
        <p:spPr>
          <a:xfrm>
            <a:off x="8408677" y="2168277"/>
            <a:ext cx="732969"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116"/>
          <p:cNvSpPr/>
          <p:nvPr/>
        </p:nvSpPr>
        <p:spPr>
          <a:xfrm>
            <a:off x="9131288" y="2927517"/>
            <a:ext cx="531899" cy="379127"/>
          </a:xfrm>
          <a:custGeom>
            <a:avLst/>
            <a:gdLst>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517792 w 517792"/>
              <a:gd name="connsiteY2" fmla="*/ 385590 h 385590"/>
              <a:gd name="connsiteX0" fmla="*/ 0 w 517792"/>
              <a:gd name="connsiteY0" fmla="*/ 0 h 385590"/>
              <a:gd name="connsiteX1" fmla="*/ 238902 w 517792"/>
              <a:gd name="connsiteY1" fmla="*/ 243186 h 385590"/>
              <a:gd name="connsiteX2" fmla="*/ 517792 w 517792"/>
              <a:gd name="connsiteY2"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Lst>
            <a:ahLst/>
            <a:cxnLst>
              <a:cxn ang="0">
                <a:pos x="connsiteX0" y="connsiteY0"/>
              </a:cxn>
              <a:cxn ang="0">
                <a:pos x="connsiteX1" y="connsiteY1"/>
              </a:cxn>
            </a:cxnLst>
            <a:rect l="l" t="t" r="r" b="b"/>
            <a:pathLst>
              <a:path w="517792" h="385590">
                <a:moveTo>
                  <a:pt x="0" y="0"/>
                </a:moveTo>
                <a:cubicBezTo>
                  <a:pt x="147197" y="9997"/>
                  <a:pt x="252061" y="367126"/>
                  <a:pt x="517792" y="38559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117"/>
          <p:cNvSpPr/>
          <p:nvPr/>
        </p:nvSpPr>
        <p:spPr>
          <a:xfrm>
            <a:off x="7942282" y="2153062"/>
            <a:ext cx="468625" cy="269602"/>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118"/>
          <p:cNvSpPr/>
          <p:nvPr/>
        </p:nvSpPr>
        <p:spPr>
          <a:xfrm>
            <a:off x="7162788" y="2425599"/>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TextBox 119"/>
          <p:cNvSpPr txBox="1"/>
          <p:nvPr/>
        </p:nvSpPr>
        <p:spPr>
          <a:xfrm>
            <a:off x="7136647" y="4753412"/>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2" name="TextBox 51">
            <a:extLst>
              <a:ext uri="{FF2B5EF4-FFF2-40B4-BE49-F238E27FC236}">
                <a16:creationId xmlns:a16="http://schemas.microsoft.com/office/drawing/2014/main" id="{B153636C-E5D0-C14F-915D-BD20AE118C88}"/>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8" name="TextBox 57">
            <a:extLst>
              <a:ext uri="{FF2B5EF4-FFF2-40B4-BE49-F238E27FC236}">
                <a16:creationId xmlns:a16="http://schemas.microsoft.com/office/drawing/2014/main" id="{134D7704-9031-D24B-970E-6395356B35FD}"/>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60" name="Right Brace 59">
            <a:extLst>
              <a:ext uri="{FF2B5EF4-FFF2-40B4-BE49-F238E27FC236}">
                <a16:creationId xmlns:a16="http://schemas.microsoft.com/office/drawing/2014/main" id="{638F9E3E-A9F0-C846-B10C-D1216122EDB9}"/>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ight Brace 60">
            <a:extLst>
              <a:ext uri="{FF2B5EF4-FFF2-40B4-BE49-F238E27FC236}">
                <a16:creationId xmlns:a16="http://schemas.microsoft.com/office/drawing/2014/main" id="{F4A7692C-3DE9-3143-A6B1-269C2B3271BF}"/>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54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E52E303-52E3-4B4A-985B-126F3CA1807B}"/>
              </a:ext>
            </a:extLst>
          </p:cNvPr>
          <p:cNvSpPr/>
          <p:nvPr/>
        </p:nvSpPr>
        <p:spPr>
          <a:xfrm>
            <a:off x="9205335" y="5124842"/>
            <a:ext cx="410021" cy="105462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ectangle 56">
            <a:extLst>
              <a:ext uri="{FF2B5EF4-FFF2-40B4-BE49-F238E27FC236}">
                <a16:creationId xmlns:a16="http://schemas.microsoft.com/office/drawing/2014/main" id="{C878D3D6-6CA3-5A4C-BFBA-B8F4F0D954BC}"/>
              </a:ext>
            </a:extLst>
          </p:cNvPr>
          <p:cNvSpPr/>
          <p:nvPr/>
        </p:nvSpPr>
        <p:spPr>
          <a:xfrm>
            <a:off x="8804100" y="5028950"/>
            <a:ext cx="410021" cy="1157212"/>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Rectangle 57">
            <a:extLst>
              <a:ext uri="{FF2B5EF4-FFF2-40B4-BE49-F238E27FC236}">
                <a16:creationId xmlns:a16="http://schemas.microsoft.com/office/drawing/2014/main" id="{370FCC3B-5429-9E4D-BC5C-A47740FC2076}"/>
              </a:ext>
            </a:extLst>
          </p:cNvPr>
          <p:cNvSpPr/>
          <p:nvPr/>
        </p:nvSpPr>
        <p:spPr>
          <a:xfrm>
            <a:off x="8402042" y="5028949"/>
            <a:ext cx="410021" cy="1157214"/>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ctangle 58">
            <a:extLst>
              <a:ext uri="{FF2B5EF4-FFF2-40B4-BE49-F238E27FC236}">
                <a16:creationId xmlns:a16="http://schemas.microsoft.com/office/drawing/2014/main" id="{B683ED61-00A9-C244-B036-13E35D546CBB}"/>
              </a:ext>
            </a:extLst>
          </p:cNvPr>
          <p:cNvSpPr/>
          <p:nvPr/>
        </p:nvSpPr>
        <p:spPr>
          <a:xfrm>
            <a:off x="7994320" y="5028949"/>
            <a:ext cx="410021" cy="1138516"/>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5" name="TextBox 84"/>
          <p:cNvSpPr txBox="1"/>
          <p:nvPr/>
        </p:nvSpPr>
        <p:spPr>
          <a:xfrm>
            <a:off x="238539" y="2679276"/>
            <a:ext cx="4872853" cy="2640723"/>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CPU use is 0-20%:</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Scale in alarm is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Remove 2 step policy is applied.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Two instances are removed from the Auto Scaling group and from the aggregated group metrics.</a:t>
            </a:r>
          </a:p>
        </p:txBody>
      </p:sp>
      <p:sp>
        <p:nvSpPr>
          <p:cNvPr id="60" name="TextBox 59"/>
          <p:cNvSpPr txBox="1"/>
          <p:nvPr/>
        </p:nvSpPr>
        <p:spPr>
          <a:xfrm>
            <a:off x="239815" y="1639130"/>
            <a:ext cx="5213455" cy="806375"/>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usage decreases:</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goes down further.</a:t>
            </a:r>
          </a:p>
        </p:txBody>
      </p:sp>
      <p:sp>
        <p:nvSpPr>
          <p:cNvPr id="66" name="Rectangle 65"/>
          <p:cNvSpPr/>
          <p:nvPr/>
        </p:nvSpPr>
        <p:spPr>
          <a:xfrm>
            <a:off x="7182727" y="5127695"/>
            <a:ext cx="815086" cy="1054568"/>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ectangle 81"/>
          <p:cNvSpPr/>
          <p:nvPr/>
        </p:nvSpPr>
        <p:spPr>
          <a:xfrm>
            <a:off x="7999789" y="5228524"/>
            <a:ext cx="410021" cy="95097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Rectangle 82"/>
          <p:cNvSpPr/>
          <p:nvPr/>
        </p:nvSpPr>
        <p:spPr>
          <a:xfrm>
            <a:off x="9598014" y="5327452"/>
            <a:ext cx="424318" cy="852048"/>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TextBox 85"/>
          <p:cNvSpPr txBox="1"/>
          <p:nvPr/>
        </p:nvSpPr>
        <p:spPr>
          <a:xfrm>
            <a:off x="9613025" y="4751725"/>
            <a:ext cx="40908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87" name="Rectangle 86"/>
          <p:cNvSpPr/>
          <p:nvPr/>
        </p:nvSpPr>
        <p:spPr>
          <a:xfrm>
            <a:off x="7593998" y="5225657"/>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ectangle 87"/>
          <p:cNvSpPr/>
          <p:nvPr/>
        </p:nvSpPr>
        <p:spPr>
          <a:xfrm>
            <a:off x="7188211" y="5225657"/>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Rectangle 88"/>
          <p:cNvSpPr/>
          <p:nvPr/>
        </p:nvSpPr>
        <p:spPr>
          <a:xfrm>
            <a:off x="6765437" y="5225657"/>
            <a:ext cx="427005"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0" name="Group 89"/>
          <p:cNvGrpSpPr/>
          <p:nvPr/>
        </p:nvGrpSpPr>
        <p:grpSpPr>
          <a:xfrm>
            <a:off x="6278746" y="1588493"/>
            <a:ext cx="4412373" cy="2333231"/>
            <a:chOff x="4411858" y="1168"/>
            <a:chExt cx="4412373" cy="2333231"/>
          </a:xfrm>
        </p:grpSpPr>
        <p:sp>
          <p:nvSpPr>
            <p:cNvPr id="91" name="Rectangle 90"/>
            <p:cNvSpPr/>
            <p:nvPr/>
          </p:nvSpPr>
          <p:spPr>
            <a:xfrm>
              <a:off x="4902125" y="1450975"/>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Rectangle 91"/>
            <p:cNvSpPr/>
            <p:nvPr/>
          </p:nvSpPr>
          <p:spPr>
            <a:xfrm>
              <a:off x="4902782" y="317500"/>
              <a:ext cx="3914140" cy="75564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Rectangle 92"/>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4" name="Straight Connector 93"/>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95" name="Straight Connector 94"/>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96" name="Straight Connector 95"/>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97" name="Straight Connector 96"/>
            <p:cNvCxnSpPr/>
            <p:nvPr/>
          </p:nvCxnSpPr>
          <p:spPr>
            <a:xfrm>
              <a:off x="4903578" y="705368"/>
              <a:ext cx="3920653" cy="0"/>
            </a:xfrm>
            <a:prstGeom prst="line">
              <a:avLst/>
            </a:prstGeom>
            <a:noFill/>
            <a:ln w="9525" cap="flat" cmpd="sng" algn="ctr">
              <a:solidFill>
                <a:srgbClr val="474746"/>
              </a:solidFill>
              <a:prstDash val="solid"/>
            </a:ln>
            <a:effectLst/>
          </p:spPr>
        </p:cxnSp>
        <p:sp>
          <p:nvSpPr>
            <p:cNvPr id="98" name="TextBox 97"/>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1" name="TextBox 100"/>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102" name="TextBox 101"/>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103" name="TextBox 102"/>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104" name="TextBox 103"/>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105" name="TextBox 104"/>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106" name="TextBox 105"/>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sp>
        <p:nvSpPr>
          <p:cNvPr id="110" name="Rectangle 109"/>
          <p:cNvSpPr/>
          <p:nvPr/>
        </p:nvSpPr>
        <p:spPr>
          <a:xfrm>
            <a:off x="6765437" y="4282342"/>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1" name="Straight Connector 110"/>
          <p:cNvCxnSpPr/>
          <p:nvPr/>
        </p:nvCxnSpPr>
        <p:spPr>
          <a:xfrm>
            <a:off x="6765437" y="5224254"/>
            <a:ext cx="3920653" cy="0"/>
          </a:xfrm>
          <a:prstGeom prst="line">
            <a:avLst/>
          </a:prstGeom>
          <a:noFill/>
          <a:ln w="9525" cap="flat" cmpd="sng" algn="ctr">
            <a:solidFill>
              <a:srgbClr val="474746"/>
            </a:solidFill>
            <a:prstDash val="solid"/>
          </a:ln>
          <a:effectLst/>
        </p:spPr>
      </p:cxnSp>
      <p:cxnSp>
        <p:nvCxnSpPr>
          <p:cNvPr id="112" name="Straight Connector 111"/>
          <p:cNvCxnSpPr/>
          <p:nvPr/>
        </p:nvCxnSpPr>
        <p:spPr>
          <a:xfrm>
            <a:off x="6765437" y="4747907"/>
            <a:ext cx="3920653" cy="0"/>
          </a:xfrm>
          <a:prstGeom prst="line">
            <a:avLst/>
          </a:prstGeom>
          <a:noFill/>
          <a:ln w="9525" cap="flat" cmpd="sng" algn="ctr">
            <a:solidFill>
              <a:srgbClr val="474746"/>
            </a:solidFill>
            <a:prstDash val="solid"/>
          </a:ln>
          <a:effectLst/>
        </p:spPr>
      </p:cxnSp>
      <p:cxnSp>
        <p:nvCxnSpPr>
          <p:cNvPr id="113" name="Straight Connector 112"/>
          <p:cNvCxnSpPr/>
          <p:nvPr/>
        </p:nvCxnSpPr>
        <p:spPr>
          <a:xfrm>
            <a:off x="6765437" y="4281720"/>
            <a:ext cx="3920653" cy="0"/>
          </a:xfrm>
          <a:prstGeom prst="line">
            <a:avLst/>
          </a:prstGeom>
          <a:noFill/>
          <a:ln w="19050" cap="flat" cmpd="sng" algn="ctr">
            <a:solidFill>
              <a:srgbClr val="FF0000"/>
            </a:solidFill>
            <a:prstDash val="solid"/>
          </a:ln>
          <a:effectLst/>
        </p:spPr>
      </p:cxnSp>
      <p:sp>
        <p:nvSpPr>
          <p:cNvPr id="114" name="TextBox 113"/>
          <p:cNvSpPr txBox="1"/>
          <p:nvPr/>
        </p:nvSpPr>
        <p:spPr>
          <a:xfrm>
            <a:off x="6425386" y="6022476"/>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15" name="TextBox 114"/>
          <p:cNvSpPr txBox="1"/>
          <p:nvPr/>
        </p:nvSpPr>
        <p:spPr>
          <a:xfrm>
            <a:off x="6167776" y="5551669"/>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116" name="TextBox 115"/>
          <p:cNvSpPr txBox="1"/>
          <p:nvPr/>
        </p:nvSpPr>
        <p:spPr>
          <a:xfrm>
            <a:off x="6425386" y="5080862"/>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117" name="TextBox 116"/>
          <p:cNvSpPr txBox="1"/>
          <p:nvPr/>
        </p:nvSpPr>
        <p:spPr>
          <a:xfrm>
            <a:off x="6425386" y="4610055"/>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118" name="TextBox 117"/>
          <p:cNvSpPr txBox="1"/>
          <p:nvPr/>
        </p:nvSpPr>
        <p:spPr>
          <a:xfrm>
            <a:off x="6077484" y="4139248"/>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119" name="TextBox 118"/>
          <p:cNvSpPr txBox="1"/>
          <p:nvPr/>
        </p:nvSpPr>
        <p:spPr>
          <a:xfrm>
            <a:off x="8089162" y="3976741"/>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20" name="Straight Connector 119"/>
          <p:cNvCxnSpPr/>
          <p:nvPr/>
        </p:nvCxnSpPr>
        <p:spPr>
          <a:xfrm>
            <a:off x="6765437" y="5700601"/>
            <a:ext cx="3920653" cy="0"/>
          </a:xfrm>
          <a:prstGeom prst="line">
            <a:avLst/>
          </a:prstGeom>
          <a:noFill/>
          <a:ln w="19050" cap="flat" cmpd="sng" algn="ctr">
            <a:solidFill>
              <a:srgbClr val="008000"/>
            </a:solidFill>
            <a:prstDash val="solid"/>
          </a:ln>
          <a:effectLst/>
        </p:spPr>
      </p:cxnSp>
      <p:sp>
        <p:nvSpPr>
          <p:cNvPr id="121" name="Freeform 120"/>
          <p:cNvSpPr/>
          <p:nvPr/>
        </p:nvSpPr>
        <p:spPr>
          <a:xfrm>
            <a:off x="6768177" y="2621051"/>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TextBox 121"/>
          <p:cNvSpPr txBox="1"/>
          <p:nvPr/>
        </p:nvSpPr>
        <p:spPr>
          <a:xfrm>
            <a:off x="7962912" y="4462335"/>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23" name="TextBox 122"/>
          <p:cNvSpPr txBox="1"/>
          <p:nvPr/>
        </p:nvSpPr>
        <p:spPr>
          <a:xfrm>
            <a:off x="9251303" y="4751725"/>
            <a:ext cx="40908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pic>
        <p:nvPicPr>
          <p:cNvPr id="124" name="Picture 123"/>
          <p:cNvPicPr>
            <a:picLocks noChangeAspect="1"/>
          </p:cNvPicPr>
          <p:nvPr/>
        </p:nvPicPr>
        <p:blipFill>
          <a:blip r:embed="rId5"/>
          <a:stretch>
            <a:fillRect/>
          </a:stretch>
        </p:blipFill>
        <p:spPr>
          <a:xfrm>
            <a:off x="9195721" y="3206865"/>
            <a:ext cx="234992" cy="234992"/>
          </a:xfrm>
          <a:prstGeom prst="rect">
            <a:avLst/>
          </a:prstGeom>
        </p:spPr>
      </p:pic>
      <p:pic>
        <p:nvPicPr>
          <p:cNvPr id="125" name="Picture 124"/>
          <p:cNvPicPr>
            <a:picLocks noChangeAspect="1"/>
          </p:cNvPicPr>
          <p:nvPr/>
        </p:nvPicPr>
        <p:blipFill>
          <a:blip r:embed="rId5"/>
          <a:stretch>
            <a:fillRect/>
          </a:stretch>
        </p:blipFill>
        <p:spPr>
          <a:xfrm>
            <a:off x="9847930" y="3236112"/>
            <a:ext cx="234992" cy="234992"/>
          </a:xfrm>
          <a:prstGeom prst="rect">
            <a:avLst/>
          </a:prstGeom>
        </p:spPr>
      </p:pic>
      <p:sp>
        <p:nvSpPr>
          <p:cNvPr id="126" name="Freeform 125"/>
          <p:cNvSpPr/>
          <p:nvPr/>
        </p:nvSpPr>
        <p:spPr>
          <a:xfrm>
            <a:off x="8408677" y="2174659"/>
            <a:ext cx="732969"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126"/>
          <p:cNvSpPr/>
          <p:nvPr/>
        </p:nvSpPr>
        <p:spPr>
          <a:xfrm>
            <a:off x="9131288" y="2930733"/>
            <a:ext cx="531899" cy="379127"/>
          </a:xfrm>
          <a:custGeom>
            <a:avLst/>
            <a:gdLst>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517792 w 517792"/>
              <a:gd name="connsiteY2" fmla="*/ 385590 h 385590"/>
              <a:gd name="connsiteX0" fmla="*/ 0 w 517792"/>
              <a:gd name="connsiteY0" fmla="*/ 0 h 385590"/>
              <a:gd name="connsiteX1" fmla="*/ 238902 w 517792"/>
              <a:gd name="connsiteY1" fmla="*/ 243186 h 385590"/>
              <a:gd name="connsiteX2" fmla="*/ 517792 w 517792"/>
              <a:gd name="connsiteY2"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Lst>
            <a:ahLst/>
            <a:cxnLst>
              <a:cxn ang="0">
                <a:pos x="connsiteX0" y="connsiteY0"/>
              </a:cxn>
              <a:cxn ang="0">
                <a:pos x="connsiteX1" y="connsiteY1"/>
              </a:cxn>
            </a:cxnLst>
            <a:rect l="l" t="t" r="r" b="b"/>
            <a:pathLst>
              <a:path w="517792" h="385590">
                <a:moveTo>
                  <a:pt x="0" y="0"/>
                </a:moveTo>
                <a:cubicBezTo>
                  <a:pt x="147197" y="9997"/>
                  <a:pt x="252061" y="367126"/>
                  <a:pt x="517792" y="38559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8" name="Freeform 127"/>
          <p:cNvSpPr/>
          <p:nvPr/>
        </p:nvSpPr>
        <p:spPr>
          <a:xfrm>
            <a:off x="9659043" y="3307188"/>
            <a:ext cx="275421" cy="242371"/>
          </a:xfrm>
          <a:custGeom>
            <a:avLst/>
            <a:gdLst>
              <a:gd name="connsiteX0" fmla="*/ 0 w 275421"/>
              <a:gd name="connsiteY0" fmla="*/ 0 h 242371"/>
              <a:gd name="connsiteX1" fmla="*/ 165253 w 275421"/>
              <a:gd name="connsiteY1" fmla="*/ 242371 h 242371"/>
              <a:gd name="connsiteX2" fmla="*/ 165253 w 275421"/>
              <a:gd name="connsiteY2" fmla="*/ 242371 h 242371"/>
              <a:gd name="connsiteX3" fmla="*/ 275421 w 275421"/>
              <a:gd name="connsiteY3" fmla="*/ 242371 h 242371"/>
              <a:gd name="connsiteX0" fmla="*/ 0 w 275421"/>
              <a:gd name="connsiteY0" fmla="*/ 0 h 242371"/>
              <a:gd name="connsiteX1" fmla="*/ 165253 w 275421"/>
              <a:gd name="connsiteY1" fmla="*/ 242371 h 242371"/>
              <a:gd name="connsiteX2" fmla="*/ 275421 w 275421"/>
              <a:gd name="connsiteY2"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Lst>
            <a:ahLst/>
            <a:cxnLst>
              <a:cxn ang="0">
                <a:pos x="connsiteX0" y="connsiteY0"/>
              </a:cxn>
              <a:cxn ang="0">
                <a:pos x="connsiteX1" y="connsiteY1"/>
              </a:cxn>
            </a:cxnLst>
            <a:rect l="l" t="t" r="r" b="b"/>
            <a:pathLst>
              <a:path w="275421" h="242371">
                <a:moveTo>
                  <a:pt x="0" y="0"/>
                </a:moveTo>
                <a:cubicBezTo>
                  <a:pt x="91807" y="13057"/>
                  <a:pt x="132814" y="242014"/>
                  <a:pt x="275421" y="242371"/>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Freeform 128"/>
          <p:cNvSpPr/>
          <p:nvPr/>
        </p:nvSpPr>
        <p:spPr>
          <a:xfrm>
            <a:off x="7942282" y="2159444"/>
            <a:ext cx="468625" cy="269602"/>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Freeform 129"/>
          <p:cNvSpPr/>
          <p:nvPr/>
        </p:nvSpPr>
        <p:spPr>
          <a:xfrm>
            <a:off x="7162788" y="2431981"/>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TextBox 130"/>
          <p:cNvSpPr txBox="1"/>
          <p:nvPr/>
        </p:nvSpPr>
        <p:spPr>
          <a:xfrm>
            <a:off x="7136647" y="4759794"/>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32" name="TextBox 131"/>
          <p:cNvSpPr txBox="1"/>
          <p:nvPr/>
        </p:nvSpPr>
        <p:spPr>
          <a:xfrm>
            <a:off x="7546106" y="4750615"/>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56" name="TextBox 55">
            <a:extLst>
              <a:ext uri="{FF2B5EF4-FFF2-40B4-BE49-F238E27FC236}">
                <a16:creationId xmlns:a16="http://schemas.microsoft.com/office/drawing/2014/main" id="{EE22E96F-78A6-9448-A720-D457A9624738}"/>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62" name="TextBox 61">
            <a:extLst>
              <a:ext uri="{FF2B5EF4-FFF2-40B4-BE49-F238E27FC236}">
                <a16:creationId xmlns:a16="http://schemas.microsoft.com/office/drawing/2014/main" id="{BBEC1BA0-6139-2C40-B144-792A2E445554}"/>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63" name="Right Brace 62">
            <a:extLst>
              <a:ext uri="{FF2B5EF4-FFF2-40B4-BE49-F238E27FC236}">
                <a16:creationId xmlns:a16="http://schemas.microsoft.com/office/drawing/2014/main" id="{688C7C38-A134-2847-B135-2F0F4BE96B2D}"/>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ight Brace 63">
            <a:extLst>
              <a:ext uri="{FF2B5EF4-FFF2-40B4-BE49-F238E27FC236}">
                <a16:creationId xmlns:a16="http://schemas.microsoft.com/office/drawing/2014/main" id="{87F41D06-AA26-6744-825A-ABC01CD769A7}"/>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84992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605F048-D4B4-1E4B-8906-EF6120BC5D24}"/>
              </a:ext>
            </a:extLst>
          </p:cNvPr>
          <p:cNvSpPr/>
          <p:nvPr/>
        </p:nvSpPr>
        <p:spPr>
          <a:xfrm>
            <a:off x="9205335" y="5124842"/>
            <a:ext cx="410021" cy="105462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ectangle 60">
            <a:extLst>
              <a:ext uri="{FF2B5EF4-FFF2-40B4-BE49-F238E27FC236}">
                <a16:creationId xmlns:a16="http://schemas.microsoft.com/office/drawing/2014/main" id="{F451D644-FAA7-0748-8A9F-29A0661CEE05}"/>
              </a:ext>
            </a:extLst>
          </p:cNvPr>
          <p:cNvSpPr/>
          <p:nvPr/>
        </p:nvSpPr>
        <p:spPr>
          <a:xfrm>
            <a:off x="8804100" y="5028947"/>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ectangle 62">
            <a:extLst>
              <a:ext uri="{FF2B5EF4-FFF2-40B4-BE49-F238E27FC236}">
                <a16:creationId xmlns:a16="http://schemas.microsoft.com/office/drawing/2014/main" id="{81A0AEAC-A62B-2C45-B79E-EECFBBB71618}"/>
              </a:ext>
            </a:extLst>
          </p:cNvPr>
          <p:cNvSpPr/>
          <p:nvPr/>
        </p:nvSpPr>
        <p:spPr>
          <a:xfrm>
            <a:off x="8402042" y="5028948"/>
            <a:ext cx="410021" cy="1148505"/>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ectangle 63">
            <a:extLst>
              <a:ext uri="{FF2B5EF4-FFF2-40B4-BE49-F238E27FC236}">
                <a16:creationId xmlns:a16="http://schemas.microsoft.com/office/drawing/2014/main" id="{1E906ADA-FEBE-DE4B-8C26-AF41149C3294}"/>
              </a:ext>
            </a:extLst>
          </p:cNvPr>
          <p:cNvSpPr/>
          <p:nvPr/>
        </p:nvSpPr>
        <p:spPr>
          <a:xfrm>
            <a:off x="7994320" y="5028949"/>
            <a:ext cx="410021" cy="1138516"/>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ectangle 64">
            <a:extLst>
              <a:ext uri="{FF2B5EF4-FFF2-40B4-BE49-F238E27FC236}">
                <a16:creationId xmlns:a16="http://schemas.microsoft.com/office/drawing/2014/main" id="{9567AF73-08EC-AB49-AC7C-9C7BBC1A55D0}"/>
              </a:ext>
            </a:extLst>
          </p:cNvPr>
          <p:cNvSpPr/>
          <p:nvPr/>
        </p:nvSpPr>
        <p:spPr>
          <a:xfrm>
            <a:off x="9598014" y="5327452"/>
            <a:ext cx="424318" cy="852048"/>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Auto Scaling Steps</a:t>
            </a:r>
          </a:p>
        </p:txBody>
      </p:sp>
      <p:sp>
        <p:nvSpPr>
          <p:cNvPr id="85" name="TextBox 84"/>
          <p:cNvSpPr txBox="1"/>
          <p:nvPr/>
        </p:nvSpPr>
        <p:spPr>
          <a:xfrm>
            <a:off x="239815" y="2665730"/>
            <a:ext cx="5375794" cy="2336024"/>
          </a:xfrm>
          <a:prstGeom prst="rect">
            <a:avLst/>
          </a:prstGeom>
          <a:noFill/>
        </p:spPr>
        <p:txBody>
          <a:bodyPr wrap="square" rtlCol="0">
            <a:spAutoFit/>
          </a:bodyPr>
          <a:lstStyle/>
          <a:p>
            <a:pPr>
              <a:lnSpc>
                <a:spcPct val="90000"/>
              </a:lnSpc>
              <a:spcBef>
                <a:spcPts val="1800"/>
              </a:spcBef>
            </a:pPr>
            <a:r>
              <a:rPr lang="en-US" sz="2400" b="1" dirty="0">
                <a:latin typeface="Amazon Ember" panose="020B0603020204020204" pitchFamily="34" charset="0"/>
                <a:ea typeface="Amazon Ember" panose="020B0603020204020204" pitchFamily="34" charset="0"/>
                <a:cs typeface="Amazon Ember" panose="020B0603020204020204" pitchFamily="34" charset="0"/>
              </a:rPr>
              <a:t>When 40% &lt; CPU Use &lt; 60%  </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No step adjustment is triggered.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No step policies are applied.</a:t>
            </a:r>
          </a:p>
          <a:p>
            <a:pPr lvl="1" indent="-457200">
              <a:lnSpc>
                <a:spcPct val="90000"/>
              </a:lnSpc>
              <a:spcBef>
                <a:spcPts val="18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No instances are added or removed from service.</a:t>
            </a:r>
          </a:p>
        </p:txBody>
      </p:sp>
      <p:sp>
        <p:nvSpPr>
          <p:cNvPr id="60" name="TextBox 59"/>
          <p:cNvSpPr txBox="1"/>
          <p:nvPr/>
        </p:nvSpPr>
        <p:spPr>
          <a:xfrm>
            <a:off x="239815" y="1639130"/>
            <a:ext cx="5213455" cy="806375"/>
          </a:xfrm>
          <a:prstGeom prst="rect">
            <a:avLst/>
          </a:prstGeom>
          <a:noFill/>
        </p:spPr>
        <p:txBody>
          <a:bodyPr wrap="square" rtlCol="0">
            <a:spAutoFit/>
          </a:bodyPr>
          <a:lstStyle/>
          <a:p>
            <a:pPr>
              <a:lnSpc>
                <a:spcPct val="90000"/>
              </a:lnSpc>
              <a:spcBef>
                <a:spcPts val="600"/>
              </a:spcBef>
            </a:pPr>
            <a:r>
              <a:rPr lang="en-US" sz="2400" dirty="0">
                <a:latin typeface="Amazon Ember Light" charset="0"/>
                <a:ea typeface="Amazon Ember Light" charset="0"/>
                <a:cs typeface="Amazon Ember Light" charset="0"/>
              </a:rPr>
              <a:t>As capacity matches usage:</a:t>
            </a:r>
          </a:p>
          <a:p>
            <a:pPr lvl="1" indent="-457200">
              <a:lnSpc>
                <a:spcPct val="90000"/>
              </a:lnSpc>
              <a:spcBef>
                <a:spcPts val="6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CPU use stabilizes.</a:t>
            </a:r>
          </a:p>
        </p:txBody>
      </p:sp>
      <p:sp>
        <p:nvSpPr>
          <p:cNvPr id="71" name="Rectangle 70"/>
          <p:cNvSpPr/>
          <p:nvPr/>
        </p:nvSpPr>
        <p:spPr>
          <a:xfrm>
            <a:off x="7182727" y="5119384"/>
            <a:ext cx="815086" cy="1054568"/>
          </a:xfrm>
          <a:prstGeom prst="rect">
            <a:avLst/>
          </a:prstGeom>
          <a:pattFill prst="dkDnDiag">
            <a:fgClr>
              <a:srgbClr val="0C67AE">
                <a:lumMod val="75000"/>
              </a:srgbClr>
            </a:fgClr>
            <a:bgClr>
              <a:sysClr val="window" lastClr="FFFFFF"/>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ectangle 86"/>
          <p:cNvSpPr/>
          <p:nvPr/>
        </p:nvSpPr>
        <p:spPr>
          <a:xfrm>
            <a:off x="7999789" y="5220213"/>
            <a:ext cx="410021" cy="950976"/>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p:cNvSpPr txBox="1"/>
          <p:nvPr/>
        </p:nvSpPr>
        <p:spPr>
          <a:xfrm>
            <a:off x="9613025" y="4743414"/>
            <a:ext cx="40908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89" name="Rectangle 88"/>
          <p:cNvSpPr/>
          <p:nvPr/>
        </p:nvSpPr>
        <p:spPr>
          <a:xfrm>
            <a:off x="7593998" y="5217346"/>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Rectangle 89"/>
          <p:cNvSpPr/>
          <p:nvPr/>
        </p:nvSpPr>
        <p:spPr>
          <a:xfrm>
            <a:off x="7188211" y="5217346"/>
            <a:ext cx="410021"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Rectangle 90"/>
          <p:cNvSpPr/>
          <p:nvPr/>
        </p:nvSpPr>
        <p:spPr>
          <a:xfrm>
            <a:off x="6765303" y="5217346"/>
            <a:ext cx="426886" cy="953843"/>
          </a:xfrm>
          <a:prstGeom prst="rect">
            <a:avLst/>
          </a:prstGeom>
          <a:solidFill>
            <a:srgbClr val="0C67AE">
              <a:lumMod val="75000"/>
            </a:srgbClr>
          </a:solid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2" name="Group 91"/>
          <p:cNvGrpSpPr/>
          <p:nvPr/>
        </p:nvGrpSpPr>
        <p:grpSpPr>
          <a:xfrm>
            <a:off x="6278746" y="1580182"/>
            <a:ext cx="4412373" cy="2333231"/>
            <a:chOff x="4411858" y="1168"/>
            <a:chExt cx="4412373" cy="2333231"/>
          </a:xfrm>
        </p:grpSpPr>
        <p:sp>
          <p:nvSpPr>
            <p:cNvPr id="93" name="Rectangle 92"/>
            <p:cNvSpPr/>
            <p:nvPr/>
          </p:nvSpPr>
          <p:spPr>
            <a:xfrm>
              <a:off x="4902125" y="1450975"/>
              <a:ext cx="3914140" cy="765055"/>
            </a:xfrm>
            <a:prstGeom prst="rect">
              <a:avLst/>
            </a:prstGeom>
            <a:pattFill prst="ltDnDiag">
              <a:fgClr>
                <a:srgbClr val="8BFF87"/>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Rectangle 93"/>
            <p:cNvSpPr/>
            <p:nvPr/>
          </p:nvSpPr>
          <p:spPr>
            <a:xfrm>
              <a:off x="4902782" y="317500"/>
              <a:ext cx="3914140" cy="755649"/>
            </a:xfrm>
            <a:prstGeom prst="rect">
              <a:avLst/>
            </a:prstGeom>
            <a:pattFill prst="ltUpDiag">
              <a:fgClr>
                <a:srgbClr val="FEBE9B"/>
              </a:fgClr>
              <a:bgClr>
                <a:prstClr val="white"/>
              </a:bgClr>
            </a:pattFill>
            <a:ln w="31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Rectangle 94"/>
            <p:cNvSpPr/>
            <p:nvPr/>
          </p:nvSpPr>
          <p:spPr>
            <a:xfrm>
              <a:off x="4903578" y="317266"/>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6" name="Straight Connector 95"/>
            <p:cNvCxnSpPr/>
            <p:nvPr/>
          </p:nvCxnSpPr>
          <p:spPr>
            <a:xfrm>
              <a:off x="4903578" y="1831773"/>
              <a:ext cx="3920653" cy="0"/>
            </a:xfrm>
            <a:prstGeom prst="line">
              <a:avLst/>
            </a:prstGeom>
            <a:noFill/>
            <a:ln w="9525" cap="flat" cmpd="sng" algn="ctr">
              <a:solidFill>
                <a:srgbClr val="474746"/>
              </a:solidFill>
              <a:prstDash val="solid"/>
            </a:ln>
            <a:effectLst/>
          </p:spPr>
        </p:cxnSp>
        <p:cxnSp>
          <p:nvCxnSpPr>
            <p:cNvPr id="97" name="Straight Connector 96"/>
            <p:cNvCxnSpPr/>
            <p:nvPr/>
          </p:nvCxnSpPr>
          <p:spPr>
            <a:xfrm>
              <a:off x="4903578" y="1456304"/>
              <a:ext cx="3920653" cy="0"/>
            </a:xfrm>
            <a:prstGeom prst="line">
              <a:avLst/>
            </a:prstGeom>
            <a:noFill/>
            <a:ln w="9525" cap="flat" cmpd="sng" algn="ctr">
              <a:solidFill>
                <a:srgbClr val="474746"/>
              </a:solidFill>
              <a:prstDash val="solid"/>
            </a:ln>
            <a:effectLst/>
          </p:spPr>
        </p:cxnSp>
        <p:cxnSp>
          <p:nvCxnSpPr>
            <p:cNvPr id="98" name="Straight Connector 97"/>
            <p:cNvCxnSpPr/>
            <p:nvPr/>
          </p:nvCxnSpPr>
          <p:spPr>
            <a:xfrm>
              <a:off x="4903578" y="1080836"/>
              <a:ext cx="3920653" cy="0"/>
            </a:xfrm>
            <a:prstGeom prst="line">
              <a:avLst/>
            </a:prstGeom>
            <a:noFill/>
            <a:ln w="9525" cap="flat" cmpd="sng" algn="ctr">
              <a:solidFill>
                <a:srgbClr val="474746"/>
              </a:solidFill>
              <a:prstDash val="solid"/>
            </a:ln>
            <a:effectLst/>
          </p:spPr>
        </p:cxnSp>
        <p:cxnSp>
          <p:nvCxnSpPr>
            <p:cNvPr id="99" name="Straight Connector 98"/>
            <p:cNvCxnSpPr/>
            <p:nvPr/>
          </p:nvCxnSpPr>
          <p:spPr>
            <a:xfrm>
              <a:off x="4903578" y="705368"/>
              <a:ext cx="3920653" cy="0"/>
            </a:xfrm>
            <a:prstGeom prst="line">
              <a:avLst/>
            </a:prstGeom>
            <a:noFill/>
            <a:ln w="9525" cap="flat" cmpd="sng" algn="ctr">
              <a:solidFill>
                <a:srgbClr val="474746"/>
              </a:solidFill>
              <a:prstDash val="solid"/>
            </a:ln>
            <a:effectLst/>
          </p:spPr>
        </p:cxnSp>
        <p:sp>
          <p:nvSpPr>
            <p:cNvPr id="100" name="TextBox 99"/>
            <p:cNvSpPr txBox="1"/>
            <p:nvPr/>
          </p:nvSpPr>
          <p:spPr>
            <a:xfrm>
              <a:off x="4583028" y="2057400"/>
              <a:ext cx="41870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01" name="TextBox 100"/>
            <p:cNvSpPr txBox="1"/>
            <p:nvPr/>
          </p:nvSpPr>
          <p:spPr>
            <a:xfrm>
              <a:off x="4497443" y="1680756"/>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20%</a:t>
              </a:r>
            </a:p>
          </p:txBody>
        </p:sp>
        <p:sp>
          <p:nvSpPr>
            <p:cNvPr id="102" name="TextBox 101"/>
            <p:cNvSpPr txBox="1"/>
            <p:nvPr/>
          </p:nvSpPr>
          <p:spPr>
            <a:xfrm>
              <a:off x="4497443" y="1304110"/>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103" name="TextBox 102"/>
            <p:cNvSpPr txBox="1"/>
            <p:nvPr/>
          </p:nvSpPr>
          <p:spPr>
            <a:xfrm>
              <a:off x="4497443" y="927464"/>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60%</a:t>
              </a:r>
            </a:p>
          </p:txBody>
        </p:sp>
        <p:sp>
          <p:nvSpPr>
            <p:cNvPr id="104" name="TextBox 103"/>
            <p:cNvSpPr txBox="1"/>
            <p:nvPr/>
          </p:nvSpPr>
          <p:spPr>
            <a:xfrm>
              <a:off x="4497443" y="550818"/>
              <a:ext cx="50847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80%</a:t>
              </a:r>
            </a:p>
          </p:txBody>
        </p:sp>
        <p:sp>
          <p:nvSpPr>
            <p:cNvPr id="105" name="TextBox 104"/>
            <p:cNvSpPr txBox="1"/>
            <p:nvPr/>
          </p:nvSpPr>
          <p:spPr>
            <a:xfrm>
              <a:off x="4411858" y="174172"/>
              <a:ext cx="59824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106" name="TextBox 105"/>
            <p:cNvSpPr txBox="1"/>
            <p:nvPr/>
          </p:nvSpPr>
          <p:spPr>
            <a:xfrm>
              <a:off x="6009957" y="1168"/>
              <a:ext cx="1418978"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CPU Use</a:t>
              </a:r>
            </a:p>
          </p:txBody>
        </p:sp>
      </p:grpSp>
      <p:grpSp>
        <p:nvGrpSpPr>
          <p:cNvPr id="109" name="Group 108"/>
          <p:cNvGrpSpPr/>
          <p:nvPr/>
        </p:nvGrpSpPr>
        <p:grpSpPr>
          <a:xfrm>
            <a:off x="6077484" y="3968430"/>
            <a:ext cx="4608606" cy="2322734"/>
            <a:chOff x="4210596" y="2389416"/>
            <a:chExt cx="4608606" cy="2322734"/>
          </a:xfrm>
        </p:grpSpPr>
        <p:sp>
          <p:nvSpPr>
            <p:cNvPr id="110" name="Rectangle 109"/>
            <p:cNvSpPr/>
            <p:nvPr/>
          </p:nvSpPr>
          <p:spPr>
            <a:xfrm>
              <a:off x="4898549" y="2695017"/>
              <a:ext cx="3914140" cy="1897587"/>
            </a:xfrm>
            <a:prstGeom prst="rect">
              <a:avLst/>
            </a:prstGeom>
            <a:noFill/>
            <a:ln w="3175" cap="flat" cmpd="sng" algn="ctr">
              <a:solidFill>
                <a:srgbClr val="474746"/>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cmpd="sng">
                  <a:solidFill>
                    <a:srgbClr val="474746"/>
                  </a:solid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11" name="Straight Connector 110"/>
            <p:cNvCxnSpPr/>
            <p:nvPr/>
          </p:nvCxnSpPr>
          <p:spPr>
            <a:xfrm>
              <a:off x="4898549" y="3636929"/>
              <a:ext cx="3920653" cy="0"/>
            </a:xfrm>
            <a:prstGeom prst="line">
              <a:avLst/>
            </a:prstGeom>
            <a:noFill/>
            <a:ln w="9525" cap="flat" cmpd="sng" algn="ctr">
              <a:solidFill>
                <a:srgbClr val="474746"/>
              </a:solidFill>
              <a:prstDash val="solid"/>
            </a:ln>
            <a:effectLst/>
          </p:spPr>
        </p:cxnSp>
        <p:cxnSp>
          <p:nvCxnSpPr>
            <p:cNvPr id="112" name="Straight Connector 111"/>
            <p:cNvCxnSpPr/>
            <p:nvPr/>
          </p:nvCxnSpPr>
          <p:spPr>
            <a:xfrm>
              <a:off x="4898549" y="3160582"/>
              <a:ext cx="3920653" cy="0"/>
            </a:xfrm>
            <a:prstGeom prst="line">
              <a:avLst/>
            </a:prstGeom>
            <a:noFill/>
            <a:ln w="9525" cap="flat" cmpd="sng" algn="ctr">
              <a:solidFill>
                <a:srgbClr val="474746"/>
              </a:solidFill>
              <a:prstDash val="solid"/>
            </a:ln>
            <a:effectLst/>
          </p:spPr>
        </p:cxnSp>
        <p:cxnSp>
          <p:nvCxnSpPr>
            <p:cNvPr id="113" name="Straight Connector 112"/>
            <p:cNvCxnSpPr/>
            <p:nvPr/>
          </p:nvCxnSpPr>
          <p:spPr>
            <a:xfrm>
              <a:off x="4898549" y="2694395"/>
              <a:ext cx="3920653" cy="0"/>
            </a:xfrm>
            <a:prstGeom prst="line">
              <a:avLst/>
            </a:prstGeom>
            <a:noFill/>
            <a:ln w="19050" cap="flat" cmpd="sng" algn="ctr">
              <a:solidFill>
                <a:srgbClr val="FF0000"/>
              </a:solidFill>
              <a:prstDash val="solid"/>
            </a:ln>
            <a:effectLst/>
          </p:spPr>
        </p:cxnSp>
        <p:sp>
          <p:nvSpPr>
            <p:cNvPr id="114" name="TextBox 113"/>
            <p:cNvSpPr txBox="1"/>
            <p:nvPr/>
          </p:nvSpPr>
          <p:spPr>
            <a:xfrm>
              <a:off x="4558498" y="4435151"/>
              <a:ext cx="274434"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15" name="TextBox 114"/>
            <p:cNvSpPr txBox="1"/>
            <p:nvPr/>
          </p:nvSpPr>
          <p:spPr>
            <a:xfrm>
              <a:off x="4300888" y="3964344"/>
              <a:ext cx="572593"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8000"/>
                  </a:solidFill>
                  <a:effectLst/>
                  <a:uLnTx/>
                  <a:uFillTx/>
                  <a:latin typeface="Amazon Ember" panose="020B0603020204020204" pitchFamily="34" charset="0"/>
                  <a:ea typeface="Amazon Ember" panose="020B0603020204020204" pitchFamily="34" charset="0"/>
                  <a:cs typeface="Amazon Ember" panose="020B0603020204020204" pitchFamily="34" charset="0"/>
                </a:rPr>
                <a:t>Min 5</a:t>
              </a:r>
            </a:p>
          </p:txBody>
        </p:sp>
        <p:sp>
          <p:nvSpPr>
            <p:cNvPr id="116" name="TextBox 115"/>
            <p:cNvSpPr txBox="1"/>
            <p:nvPr/>
          </p:nvSpPr>
          <p:spPr>
            <a:xfrm>
              <a:off x="4558498" y="3493537"/>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10</a:t>
              </a:r>
            </a:p>
          </p:txBody>
        </p:sp>
        <p:sp>
          <p:nvSpPr>
            <p:cNvPr id="117" name="TextBox 116"/>
            <p:cNvSpPr txBox="1"/>
            <p:nvPr/>
          </p:nvSpPr>
          <p:spPr>
            <a:xfrm>
              <a:off x="4558498" y="3022730"/>
              <a:ext cx="364202"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15</a:t>
              </a:r>
            </a:p>
          </p:txBody>
        </p:sp>
        <p:sp>
          <p:nvSpPr>
            <p:cNvPr id="118" name="TextBox 117"/>
            <p:cNvSpPr txBox="1"/>
            <p:nvPr/>
          </p:nvSpPr>
          <p:spPr>
            <a:xfrm>
              <a:off x="4210596" y="2551923"/>
              <a:ext cx="74251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Max:</a:t>
              </a:r>
              <a:r>
                <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 20</a:t>
              </a:r>
            </a:p>
          </p:txBody>
        </p:sp>
        <p:sp>
          <p:nvSpPr>
            <p:cNvPr id="119" name="TextBox 118"/>
            <p:cNvSpPr txBox="1"/>
            <p:nvPr/>
          </p:nvSpPr>
          <p:spPr>
            <a:xfrm>
              <a:off x="6222274" y="2389416"/>
              <a:ext cx="1266693"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Count</a:t>
              </a:r>
            </a:p>
          </p:txBody>
        </p:sp>
        <p:cxnSp>
          <p:nvCxnSpPr>
            <p:cNvPr id="120" name="Straight Connector 119"/>
            <p:cNvCxnSpPr/>
            <p:nvPr/>
          </p:nvCxnSpPr>
          <p:spPr>
            <a:xfrm>
              <a:off x="4898549" y="4113276"/>
              <a:ext cx="3920653" cy="0"/>
            </a:xfrm>
            <a:prstGeom prst="line">
              <a:avLst/>
            </a:prstGeom>
            <a:noFill/>
            <a:ln w="19050" cap="flat" cmpd="sng" algn="ctr">
              <a:solidFill>
                <a:srgbClr val="008000"/>
              </a:solidFill>
              <a:prstDash val="solid"/>
            </a:ln>
            <a:effectLst/>
          </p:spPr>
        </p:cxnSp>
      </p:grpSp>
      <p:sp>
        <p:nvSpPr>
          <p:cNvPr id="121" name="Freeform 120"/>
          <p:cNvSpPr/>
          <p:nvPr/>
        </p:nvSpPr>
        <p:spPr>
          <a:xfrm>
            <a:off x="6768177" y="2612740"/>
            <a:ext cx="412758" cy="209939"/>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Lst>
            <a:ahLst/>
            <a:cxnLst>
              <a:cxn ang="0">
                <a:pos x="connsiteX0" y="connsiteY0"/>
              </a:cxn>
              <a:cxn ang="0">
                <a:pos x="connsiteX1" y="connsiteY1"/>
              </a:cxn>
              <a:cxn ang="0">
                <a:pos x="connsiteX2" y="connsiteY2"/>
              </a:cxn>
              <a:cxn ang="0">
                <a:pos x="connsiteX3" y="connsiteY3"/>
              </a:cxn>
            </a:cxnLst>
            <a:rect l="l" t="t" r="r" b="b"/>
            <a:pathLst>
              <a:path w="412758" h="209939">
                <a:moveTo>
                  <a:pt x="0" y="209939"/>
                </a:moveTo>
                <a:cubicBezTo>
                  <a:pt x="70100" y="203686"/>
                  <a:pt x="62813" y="217277"/>
                  <a:pt x="97327" y="187536"/>
                </a:cubicBezTo>
                <a:cubicBezTo>
                  <a:pt x="131841" y="157795"/>
                  <a:pt x="154511" y="62747"/>
                  <a:pt x="207083" y="31491"/>
                </a:cubicBezTo>
                <a:cubicBezTo>
                  <a:pt x="259655" y="235"/>
                  <a:pt x="412758" y="0"/>
                  <a:pt x="412758" y="0"/>
                </a:cubicBezTo>
              </a:path>
            </a:pathLst>
          </a:custGeom>
          <a:noFill/>
          <a:ln w="25400" cap="flat" cmpd="sng" algn="ctr">
            <a:solidFill>
              <a:srgbClr val="0C67AE">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TextBox 121"/>
          <p:cNvSpPr txBox="1"/>
          <p:nvPr/>
        </p:nvSpPr>
        <p:spPr>
          <a:xfrm>
            <a:off x="7546106" y="4742304"/>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23" name="TextBox 122"/>
          <p:cNvSpPr txBox="1"/>
          <p:nvPr/>
        </p:nvSpPr>
        <p:spPr>
          <a:xfrm>
            <a:off x="7962912" y="4454024"/>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24" name="TextBox 123"/>
          <p:cNvSpPr txBox="1"/>
          <p:nvPr/>
        </p:nvSpPr>
        <p:spPr>
          <a:xfrm>
            <a:off x="7136647" y="4751483"/>
            <a:ext cx="453970"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25" name="TextBox 124"/>
          <p:cNvSpPr txBox="1"/>
          <p:nvPr/>
        </p:nvSpPr>
        <p:spPr>
          <a:xfrm>
            <a:off x="9251303" y="4743414"/>
            <a:ext cx="409086" cy="369332"/>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26" name="Freeform 125"/>
          <p:cNvSpPr/>
          <p:nvPr/>
        </p:nvSpPr>
        <p:spPr>
          <a:xfrm>
            <a:off x="9932206" y="2831268"/>
            <a:ext cx="658762" cy="707952"/>
          </a:xfrm>
          <a:custGeom>
            <a:avLst/>
            <a:gdLst>
              <a:gd name="connsiteX0" fmla="*/ 0 w 678078"/>
              <a:gd name="connsiteY0" fmla="*/ 711136 h 711136"/>
              <a:gd name="connsiteX1" fmla="*/ 265471 w 678078"/>
              <a:gd name="connsiteY1" fmla="*/ 435833 h 711136"/>
              <a:gd name="connsiteX2" fmla="*/ 285136 w 678078"/>
              <a:gd name="connsiteY2" fmla="*/ 376839 h 711136"/>
              <a:gd name="connsiteX3" fmla="*/ 373626 w 678078"/>
              <a:gd name="connsiteY3" fmla="*/ 62207 h 711136"/>
              <a:gd name="connsiteX4" fmla="*/ 658762 w 678078"/>
              <a:gd name="connsiteY4" fmla="*/ 3213 h 711136"/>
              <a:gd name="connsiteX5" fmla="*/ 629265 w 678078"/>
              <a:gd name="connsiteY5" fmla="*/ 13046 h 711136"/>
              <a:gd name="connsiteX0" fmla="*/ 0 w 678078"/>
              <a:gd name="connsiteY0" fmla="*/ 711136 h 711136"/>
              <a:gd name="connsiteX1" fmla="*/ 265471 w 678078"/>
              <a:gd name="connsiteY1" fmla="*/ 435833 h 711136"/>
              <a:gd name="connsiteX2" fmla="*/ 285136 w 678078"/>
              <a:gd name="connsiteY2" fmla="*/ 376839 h 711136"/>
              <a:gd name="connsiteX3" fmla="*/ 373626 w 678078"/>
              <a:gd name="connsiteY3" fmla="*/ 62207 h 711136"/>
              <a:gd name="connsiteX4" fmla="*/ 658762 w 678078"/>
              <a:gd name="connsiteY4" fmla="*/ 3213 h 711136"/>
              <a:gd name="connsiteX5" fmla="*/ 629265 w 678078"/>
              <a:gd name="connsiteY5" fmla="*/ 13046 h 711136"/>
              <a:gd name="connsiteX0" fmla="*/ 0 w 678078"/>
              <a:gd name="connsiteY0" fmla="*/ 711136 h 711136"/>
              <a:gd name="connsiteX1" fmla="*/ 265471 w 678078"/>
              <a:gd name="connsiteY1" fmla="*/ 435833 h 711136"/>
              <a:gd name="connsiteX2" fmla="*/ 373626 w 678078"/>
              <a:gd name="connsiteY2" fmla="*/ 62207 h 711136"/>
              <a:gd name="connsiteX3" fmla="*/ 658762 w 678078"/>
              <a:gd name="connsiteY3" fmla="*/ 3213 h 711136"/>
              <a:gd name="connsiteX4" fmla="*/ 629265 w 678078"/>
              <a:gd name="connsiteY4" fmla="*/ 13046 h 711136"/>
              <a:gd name="connsiteX0" fmla="*/ 0 w 658762"/>
              <a:gd name="connsiteY0" fmla="*/ 707923 h 707923"/>
              <a:gd name="connsiteX1" fmla="*/ 265471 w 658762"/>
              <a:gd name="connsiteY1" fmla="*/ 432620 h 707923"/>
              <a:gd name="connsiteX2" fmla="*/ 373626 w 658762"/>
              <a:gd name="connsiteY2" fmla="*/ 58994 h 707923"/>
              <a:gd name="connsiteX3" fmla="*/ 658762 w 658762"/>
              <a:gd name="connsiteY3" fmla="*/ 0 h 707923"/>
              <a:gd name="connsiteX0" fmla="*/ 0 w 658762"/>
              <a:gd name="connsiteY0" fmla="*/ 707923 h 707923"/>
              <a:gd name="connsiteX1" fmla="*/ 373626 w 658762"/>
              <a:gd name="connsiteY1" fmla="*/ 58994 h 707923"/>
              <a:gd name="connsiteX2" fmla="*/ 658762 w 658762"/>
              <a:gd name="connsiteY2" fmla="*/ 0 h 707923"/>
              <a:gd name="connsiteX0" fmla="*/ 0 w 658762"/>
              <a:gd name="connsiteY0" fmla="*/ 707923 h 707923"/>
              <a:gd name="connsiteX1" fmla="*/ 373626 w 658762"/>
              <a:gd name="connsiteY1" fmla="*/ 58994 h 707923"/>
              <a:gd name="connsiteX2" fmla="*/ 658762 w 658762"/>
              <a:gd name="connsiteY2" fmla="*/ 0 h 707923"/>
              <a:gd name="connsiteX0" fmla="*/ 0 w 658762"/>
              <a:gd name="connsiteY0" fmla="*/ 707923 h 707923"/>
              <a:gd name="connsiteX1" fmla="*/ 658762 w 658762"/>
              <a:gd name="connsiteY1" fmla="*/ 0 h 707923"/>
              <a:gd name="connsiteX0" fmla="*/ 0 w 658762"/>
              <a:gd name="connsiteY0" fmla="*/ 707923 h 707923"/>
              <a:gd name="connsiteX1" fmla="*/ 658762 w 658762"/>
              <a:gd name="connsiteY1" fmla="*/ 0 h 707923"/>
              <a:gd name="connsiteX0" fmla="*/ 0 w 658762"/>
              <a:gd name="connsiteY0" fmla="*/ 707923 h 707952"/>
              <a:gd name="connsiteX1" fmla="*/ 658762 w 658762"/>
              <a:gd name="connsiteY1" fmla="*/ 0 h 707952"/>
            </a:gdLst>
            <a:ahLst/>
            <a:cxnLst>
              <a:cxn ang="0">
                <a:pos x="connsiteX0" y="connsiteY0"/>
              </a:cxn>
              <a:cxn ang="0">
                <a:pos x="connsiteX1" y="connsiteY1"/>
              </a:cxn>
            </a:cxnLst>
            <a:rect l="l" t="t" r="r" b="b"/>
            <a:pathLst>
              <a:path w="658762" h="707952">
                <a:moveTo>
                  <a:pt x="0" y="707923"/>
                </a:moveTo>
                <a:cubicBezTo>
                  <a:pt x="236521" y="713249"/>
                  <a:pt x="371441" y="7374"/>
                  <a:pt x="658762"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126"/>
          <p:cNvSpPr/>
          <p:nvPr/>
        </p:nvSpPr>
        <p:spPr>
          <a:xfrm>
            <a:off x="8408677" y="2166348"/>
            <a:ext cx="732969"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8" name="Freeform 127"/>
          <p:cNvSpPr/>
          <p:nvPr/>
        </p:nvSpPr>
        <p:spPr>
          <a:xfrm>
            <a:off x="9131288" y="2913713"/>
            <a:ext cx="531899" cy="379127"/>
          </a:xfrm>
          <a:custGeom>
            <a:avLst/>
            <a:gdLst>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517792 w 517792"/>
              <a:gd name="connsiteY2" fmla="*/ 385590 h 385590"/>
              <a:gd name="connsiteX0" fmla="*/ 0 w 517792"/>
              <a:gd name="connsiteY0" fmla="*/ 0 h 385590"/>
              <a:gd name="connsiteX1" fmla="*/ 238902 w 517792"/>
              <a:gd name="connsiteY1" fmla="*/ 243186 h 385590"/>
              <a:gd name="connsiteX2" fmla="*/ 517792 w 517792"/>
              <a:gd name="connsiteY2"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Lst>
            <a:ahLst/>
            <a:cxnLst>
              <a:cxn ang="0">
                <a:pos x="connsiteX0" y="connsiteY0"/>
              </a:cxn>
              <a:cxn ang="0">
                <a:pos x="connsiteX1" y="connsiteY1"/>
              </a:cxn>
            </a:cxnLst>
            <a:rect l="l" t="t" r="r" b="b"/>
            <a:pathLst>
              <a:path w="517792" h="385590">
                <a:moveTo>
                  <a:pt x="0" y="0"/>
                </a:moveTo>
                <a:cubicBezTo>
                  <a:pt x="147197" y="9997"/>
                  <a:pt x="252061" y="367126"/>
                  <a:pt x="517792" y="38559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Freeform 128"/>
          <p:cNvSpPr/>
          <p:nvPr/>
        </p:nvSpPr>
        <p:spPr>
          <a:xfrm>
            <a:off x="9659043" y="3293343"/>
            <a:ext cx="275421" cy="242371"/>
          </a:xfrm>
          <a:custGeom>
            <a:avLst/>
            <a:gdLst>
              <a:gd name="connsiteX0" fmla="*/ 0 w 275421"/>
              <a:gd name="connsiteY0" fmla="*/ 0 h 242371"/>
              <a:gd name="connsiteX1" fmla="*/ 165253 w 275421"/>
              <a:gd name="connsiteY1" fmla="*/ 242371 h 242371"/>
              <a:gd name="connsiteX2" fmla="*/ 165253 w 275421"/>
              <a:gd name="connsiteY2" fmla="*/ 242371 h 242371"/>
              <a:gd name="connsiteX3" fmla="*/ 275421 w 275421"/>
              <a:gd name="connsiteY3" fmla="*/ 242371 h 242371"/>
              <a:gd name="connsiteX0" fmla="*/ 0 w 275421"/>
              <a:gd name="connsiteY0" fmla="*/ 0 h 242371"/>
              <a:gd name="connsiteX1" fmla="*/ 165253 w 275421"/>
              <a:gd name="connsiteY1" fmla="*/ 242371 h 242371"/>
              <a:gd name="connsiteX2" fmla="*/ 275421 w 275421"/>
              <a:gd name="connsiteY2"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 name="connsiteX0" fmla="*/ 0 w 275421"/>
              <a:gd name="connsiteY0" fmla="*/ 0 h 242371"/>
              <a:gd name="connsiteX1" fmla="*/ 275421 w 275421"/>
              <a:gd name="connsiteY1" fmla="*/ 242371 h 242371"/>
            </a:gdLst>
            <a:ahLst/>
            <a:cxnLst>
              <a:cxn ang="0">
                <a:pos x="connsiteX0" y="connsiteY0"/>
              </a:cxn>
              <a:cxn ang="0">
                <a:pos x="connsiteX1" y="connsiteY1"/>
              </a:cxn>
            </a:cxnLst>
            <a:rect l="l" t="t" r="r" b="b"/>
            <a:pathLst>
              <a:path w="275421" h="242371">
                <a:moveTo>
                  <a:pt x="0" y="0"/>
                </a:moveTo>
                <a:cubicBezTo>
                  <a:pt x="91807" y="13057"/>
                  <a:pt x="132814" y="242014"/>
                  <a:pt x="275421" y="242371"/>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Freeform 129"/>
          <p:cNvSpPr/>
          <p:nvPr/>
        </p:nvSpPr>
        <p:spPr>
          <a:xfrm>
            <a:off x="7942282" y="2151133"/>
            <a:ext cx="468625" cy="269602"/>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130"/>
          <p:cNvSpPr/>
          <p:nvPr/>
        </p:nvSpPr>
        <p:spPr>
          <a:xfrm>
            <a:off x="7162788" y="2423670"/>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cap="flat" cmpd="sng" algn="ctr">
            <a:solidFill>
              <a:srgbClr val="0C67AE">
                <a:lumMod val="7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extLst>
              <a:ext uri="{FF2B5EF4-FFF2-40B4-BE49-F238E27FC236}">
                <a16:creationId xmlns:a16="http://schemas.microsoft.com/office/drawing/2014/main" id="{458456A2-4E91-844F-B7E3-C3EC8D1A732E}"/>
              </a:ext>
            </a:extLst>
          </p:cNvPr>
          <p:cNvSpPr txBox="1"/>
          <p:nvPr/>
        </p:nvSpPr>
        <p:spPr>
          <a:xfrm>
            <a:off x="10901839" y="2084570"/>
            <a:ext cx="877163"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Scale-Out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7" name="TextBox 56">
            <a:extLst>
              <a:ext uri="{FF2B5EF4-FFF2-40B4-BE49-F238E27FC236}">
                <a16:creationId xmlns:a16="http://schemas.microsoft.com/office/drawing/2014/main" id="{0BB1FDC8-BE6C-EA45-96AF-FC57F3A55A2A}"/>
              </a:ext>
            </a:extLst>
          </p:cNvPr>
          <p:cNvSpPr txBox="1"/>
          <p:nvPr/>
        </p:nvSpPr>
        <p:spPr>
          <a:xfrm>
            <a:off x="10930282" y="3184602"/>
            <a:ext cx="742511" cy="46166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Scale-In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Alarm</a:t>
            </a:r>
          </a:p>
        </p:txBody>
      </p:sp>
      <p:sp>
        <p:nvSpPr>
          <p:cNvPr id="58" name="Right Brace 57">
            <a:extLst>
              <a:ext uri="{FF2B5EF4-FFF2-40B4-BE49-F238E27FC236}">
                <a16:creationId xmlns:a16="http://schemas.microsoft.com/office/drawing/2014/main" id="{6031E126-08F6-954F-98AD-ABF9F25F3640}"/>
              </a:ext>
            </a:extLst>
          </p:cNvPr>
          <p:cNvSpPr/>
          <p:nvPr/>
        </p:nvSpPr>
        <p:spPr>
          <a:xfrm>
            <a:off x="10771880" y="189464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2" name="Right Brace 61">
            <a:extLst>
              <a:ext uri="{FF2B5EF4-FFF2-40B4-BE49-F238E27FC236}">
                <a16:creationId xmlns:a16="http://schemas.microsoft.com/office/drawing/2014/main" id="{25008DE3-EA61-464F-A73C-FBA01D8250D5}"/>
              </a:ext>
            </a:extLst>
          </p:cNvPr>
          <p:cNvSpPr/>
          <p:nvPr/>
        </p:nvSpPr>
        <p:spPr>
          <a:xfrm>
            <a:off x="10771880" y="3031296"/>
            <a:ext cx="141543" cy="766511"/>
          </a:xfrm>
          <a:prstGeom prst="rightBrace">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0210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Scaling Considerations</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spcBef>
                <a:spcPts val="1800"/>
              </a:spcBef>
            </a:pPr>
            <a:r>
              <a:rPr lang="en-US" sz="2600" dirty="0"/>
              <a:t>Avoid Auto Scaling thrashing.</a:t>
            </a:r>
          </a:p>
          <a:p>
            <a:pPr marL="914400" lvl="2" indent="-457200">
              <a:spcBef>
                <a:spcPts val="1800"/>
              </a:spcBef>
            </a:pPr>
            <a:r>
              <a:rPr lang="en-US" sz="2200" dirty="0"/>
              <a:t>Be more cautious about scaling in; avoid aggressive instance termination.</a:t>
            </a:r>
          </a:p>
          <a:p>
            <a:pPr marL="914400" lvl="2" indent="-457200">
              <a:spcBef>
                <a:spcPts val="1800"/>
              </a:spcBef>
            </a:pPr>
            <a:r>
              <a:rPr lang="en-US" sz="2200" dirty="0"/>
              <a:t>Scale out early, scale in slowly.</a:t>
            </a:r>
          </a:p>
          <a:p>
            <a:pPr marL="457200" lvl="1" indent="-457200">
              <a:spcBef>
                <a:spcPts val="1800"/>
              </a:spcBef>
            </a:pPr>
            <a:r>
              <a:rPr lang="en-US" sz="2600" dirty="0"/>
              <a:t>Set the min and max capacity parameter values carefully.</a:t>
            </a:r>
          </a:p>
          <a:p>
            <a:pPr marL="457200" lvl="1" indent="-457200">
              <a:spcBef>
                <a:spcPts val="1800"/>
              </a:spcBef>
            </a:pPr>
            <a:r>
              <a:rPr lang="en-US" sz="2600" dirty="0"/>
              <a:t>Use lifecycle hooks.</a:t>
            </a:r>
          </a:p>
          <a:p>
            <a:pPr marL="914400" lvl="2" indent="-457200">
              <a:spcBef>
                <a:spcPts val="1800"/>
              </a:spcBef>
            </a:pPr>
            <a:r>
              <a:rPr lang="en-US" sz="2200" dirty="0"/>
              <a:t>Perform custom actions as Auto Scaling launches or terminates instances.</a:t>
            </a:r>
          </a:p>
          <a:p>
            <a:pPr marL="457200" lvl="1" indent="-457200">
              <a:spcBef>
                <a:spcPts val="1800"/>
              </a:spcBef>
            </a:pPr>
            <a:r>
              <a:rPr lang="en-US" sz="2600" dirty="0"/>
              <a:t>Stateful applications will require additional automatic configuration of instances launched into Auto Scaling groups.</a:t>
            </a:r>
          </a:p>
        </p:txBody>
      </p:sp>
      <p:sp>
        <p:nvSpPr>
          <p:cNvPr id="6" name="TextBox 5"/>
          <p:cNvSpPr txBox="1"/>
          <p:nvPr/>
        </p:nvSpPr>
        <p:spPr>
          <a:xfrm>
            <a:off x="1365641" y="5748592"/>
            <a:ext cx="9477949" cy="379656"/>
          </a:xfrm>
          <a:prstGeom prst="rect">
            <a:avLst/>
          </a:prstGeom>
          <a:solidFill>
            <a:schemeClr val="accent5">
              <a:lumMod val="20000"/>
              <a:lumOff val="80000"/>
            </a:schemeClr>
          </a:solidFill>
          <a:ln>
            <a:solidFill>
              <a:schemeClr val="accent1"/>
            </a:solidFill>
          </a:ln>
        </p:spPr>
        <p:txBody>
          <a:bodyPr wrap="square" rtlCol="0">
            <a:spAutoFit/>
          </a:bodyPr>
          <a:lstStyle>
            <a:defPPr>
              <a:defRPr lang="en-US"/>
            </a:defPPr>
            <a:lvl1pPr algn="ctr">
              <a:defRPr sz="1867">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Remember: Instances can take several minutes after launch to be fully usable. </a:t>
            </a:r>
          </a:p>
        </p:txBody>
      </p:sp>
      <p:pic>
        <p:nvPicPr>
          <p:cNvPr id="5" name="Picture 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192983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517731"/>
            <a:ext cx="11095836" cy="1933676"/>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1790334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59634"/>
            <a:ext cx="11115261" cy="1106451"/>
          </a:xfrm>
        </p:spPr>
        <p:txBody>
          <a:bodyPr>
            <a:normAutofit/>
          </a:bodyPr>
          <a:lstStyle/>
          <a:p>
            <a:r>
              <a:rPr lang="en-US" sz="3400" dirty="0"/>
              <a:t>How Can You Increase the Availability of                                           This System?</a:t>
            </a:r>
          </a:p>
        </p:txBody>
      </p:sp>
      <p:sp>
        <p:nvSpPr>
          <p:cNvPr id="218" name="Rounded Rectangle 217"/>
          <p:cNvSpPr/>
          <p:nvPr/>
        </p:nvSpPr>
        <p:spPr>
          <a:xfrm>
            <a:off x="3132596" y="1948182"/>
            <a:ext cx="6165786"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9" name="Rounded Rectangle 218"/>
          <p:cNvSpPr/>
          <p:nvPr/>
        </p:nvSpPr>
        <p:spPr>
          <a:xfrm>
            <a:off x="3634761" y="4185578"/>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0" name="TextBox 37"/>
          <p:cNvSpPr txBox="1">
            <a:spLocks noChangeArrowheads="1"/>
          </p:cNvSpPr>
          <p:nvPr/>
        </p:nvSpPr>
        <p:spPr bwMode="auto">
          <a:xfrm>
            <a:off x="3646379" y="5116236"/>
            <a:ext cx="15083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221" name="Rectangle 220"/>
          <p:cNvSpPr/>
          <p:nvPr/>
        </p:nvSpPr>
        <p:spPr>
          <a:xfrm>
            <a:off x="4991685" y="1508693"/>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222" name="Group 221"/>
          <p:cNvGrpSpPr/>
          <p:nvPr/>
        </p:nvGrpSpPr>
        <p:grpSpPr>
          <a:xfrm>
            <a:off x="3477443" y="2471961"/>
            <a:ext cx="2605097" cy="3624536"/>
            <a:chOff x="1730879" y="3627142"/>
            <a:chExt cx="5036813" cy="1628324"/>
          </a:xfrm>
        </p:grpSpPr>
        <p:sp>
          <p:nvSpPr>
            <p:cNvPr id="223" name="Rounded Rectangle 222"/>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4" name="TextBox 223"/>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225" name="Rounded Rectangle 224"/>
          <p:cNvSpPr/>
          <p:nvPr/>
        </p:nvSpPr>
        <p:spPr>
          <a:xfrm>
            <a:off x="3634760" y="2707856"/>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6" name="TextBox 37"/>
          <p:cNvSpPr txBox="1">
            <a:spLocks noChangeArrowheads="1"/>
          </p:cNvSpPr>
          <p:nvPr/>
        </p:nvSpPr>
        <p:spPr bwMode="auto">
          <a:xfrm>
            <a:off x="3584750" y="2763616"/>
            <a:ext cx="1569963"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227" name="Picture 226"/>
          <p:cNvPicPr>
            <a:picLocks noChangeAspect="1"/>
          </p:cNvPicPr>
          <p:nvPr/>
        </p:nvPicPr>
        <p:blipFill>
          <a:blip r:embed="rId4"/>
          <a:stretch>
            <a:fillRect/>
          </a:stretch>
        </p:blipFill>
        <p:spPr>
          <a:xfrm>
            <a:off x="3737826" y="2552542"/>
            <a:ext cx="232399" cy="259740"/>
          </a:xfrm>
          <a:prstGeom prst="rect">
            <a:avLst/>
          </a:prstGeom>
        </p:spPr>
      </p:pic>
      <p:pic>
        <p:nvPicPr>
          <p:cNvPr id="228" name="Picture 227"/>
          <p:cNvPicPr>
            <a:picLocks noChangeAspect="1"/>
          </p:cNvPicPr>
          <p:nvPr/>
        </p:nvPicPr>
        <p:blipFill>
          <a:blip r:embed="rId4"/>
          <a:stretch>
            <a:fillRect/>
          </a:stretch>
        </p:blipFill>
        <p:spPr>
          <a:xfrm>
            <a:off x="3722703" y="4042503"/>
            <a:ext cx="232399" cy="259740"/>
          </a:xfrm>
          <a:prstGeom prst="rect">
            <a:avLst/>
          </a:prstGeom>
        </p:spPr>
      </p:pic>
      <p:pic>
        <p:nvPicPr>
          <p:cNvPr id="229" name="Picture 228"/>
          <p:cNvPicPr>
            <a:picLocks noChangeAspect="1"/>
          </p:cNvPicPr>
          <p:nvPr/>
        </p:nvPicPr>
        <p:blipFill>
          <a:blip r:embed="rId5"/>
          <a:stretch>
            <a:fillRect/>
          </a:stretch>
        </p:blipFill>
        <p:spPr>
          <a:xfrm>
            <a:off x="9512551" y="2103423"/>
            <a:ext cx="777973" cy="511240"/>
          </a:xfrm>
          <a:prstGeom prst="rect">
            <a:avLst/>
          </a:prstGeom>
        </p:spPr>
      </p:pic>
      <p:cxnSp>
        <p:nvCxnSpPr>
          <p:cNvPr id="230" name="Elbow Connector 229"/>
          <p:cNvCxnSpPr>
            <a:stCxn id="229" idx="0"/>
            <a:endCxn id="236" idx="0"/>
          </p:cNvCxnSpPr>
          <p:nvPr/>
        </p:nvCxnSpPr>
        <p:spPr>
          <a:xfrm rot="16200000" flipV="1">
            <a:off x="7819446" y="21331"/>
            <a:ext cx="496573" cy="3667612"/>
          </a:xfrm>
          <a:prstGeom prst="bentConnector3">
            <a:avLst>
              <a:gd name="adj1" fmla="val 146036"/>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pic>
        <p:nvPicPr>
          <p:cNvPr id="231" name="Picture 230" descr="EC2-Instances.png"/>
          <p:cNvPicPr>
            <a:picLocks noChangeAspect="1"/>
          </p:cNvPicPr>
          <p:nvPr/>
        </p:nvPicPr>
        <p:blipFill rotWithShape="1">
          <a:blip r:embed="rId6">
            <a:extLst>
              <a:ext uri="{28A0092B-C50C-407E-A947-70E740481C1C}">
                <a14:useLocalDpi xmlns:a14="http://schemas.microsoft.com/office/drawing/2010/main" val="0"/>
              </a:ext>
            </a:extLst>
          </a:blip>
          <a:srcRect r="12396"/>
          <a:stretch/>
        </p:blipFill>
        <p:spPr>
          <a:xfrm>
            <a:off x="4887026" y="4488880"/>
            <a:ext cx="832172" cy="813752"/>
          </a:xfrm>
          <a:prstGeom prst="rect">
            <a:avLst/>
          </a:prstGeom>
        </p:spPr>
      </p:pic>
      <p:pic>
        <p:nvPicPr>
          <p:cNvPr id="232" name="Picture 231"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8136" y="4469735"/>
            <a:ext cx="949924" cy="813752"/>
          </a:xfrm>
          <a:prstGeom prst="rect">
            <a:avLst/>
          </a:prstGeom>
        </p:spPr>
      </p:pic>
      <p:sp>
        <p:nvSpPr>
          <p:cNvPr id="234" name="Rounded Rectangle 233"/>
          <p:cNvSpPr/>
          <p:nvPr/>
        </p:nvSpPr>
        <p:spPr>
          <a:xfrm>
            <a:off x="6364423" y="2479853"/>
            <a:ext cx="2530198" cy="36245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234"/>
          <p:cNvSpPr txBox="1"/>
          <p:nvPr/>
        </p:nvSpPr>
        <p:spPr>
          <a:xfrm>
            <a:off x="6308187" y="5729844"/>
            <a:ext cx="1896554" cy="297453"/>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pic>
        <p:nvPicPr>
          <p:cNvPr id="236" name="Picture 2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4228" y="1606850"/>
            <a:ext cx="579395" cy="607431"/>
          </a:xfrm>
          <a:prstGeom prst="rect">
            <a:avLst/>
          </a:prstGeom>
        </p:spPr>
      </p:pic>
      <p:pic>
        <p:nvPicPr>
          <p:cNvPr id="237" name="Picture 2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1472" y="3053648"/>
            <a:ext cx="608843" cy="628483"/>
          </a:xfrm>
          <a:prstGeom prst="rect">
            <a:avLst/>
          </a:prstGeom>
        </p:spPr>
      </p:pic>
      <p:pic>
        <p:nvPicPr>
          <p:cNvPr id="238" name="Picture 237" descr="EC2-Instances.png"/>
          <p:cNvPicPr>
            <a:picLocks noChangeAspect="1"/>
          </p:cNvPicPr>
          <p:nvPr/>
        </p:nvPicPr>
        <p:blipFill rotWithShape="1">
          <a:blip r:embed="rId6">
            <a:extLst>
              <a:ext uri="{28A0092B-C50C-407E-A947-70E740481C1C}">
                <a14:useLocalDpi xmlns:a14="http://schemas.microsoft.com/office/drawing/2010/main" val="0"/>
              </a:ext>
            </a:extLst>
          </a:blip>
          <a:srcRect r="11015"/>
          <a:stretch/>
        </p:blipFill>
        <p:spPr>
          <a:xfrm>
            <a:off x="4926354" y="2998671"/>
            <a:ext cx="845283" cy="813752"/>
          </a:xfrm>
          <a:prstGeom prst="rect">
            <a:avLst/>
          </a:prstGeom>
        </p:spPr>
      </p:pic>
      <p:pic>
        <p:nvPicPr>
          <p:cNvPr id="239" name="Picture 238"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066" y="3001180"/>
            <a:ext cx="949924" cy="813752"/>
          </a:xfrm>
          <a:prstGeom prst="rect">
            <a:avLst/>
          </a:prstGeom>
        </p:spPr>
      </p:pic>
      <p:sp>
        <p:nvSpPr>
          <p:cNvPr id="240" name="Rectangle 239"/>
          <p:cNvSpPr/>
          <p:nvPr/>
        </p:nvSpPr>
        <p:spPr>
          <a:xfrm>
            <a:off x="6945443" y="3203874"/>
            <a:ext cx="598325"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 servers</a:t>
            </a:r>
          </a:p>
        </p:txBody>
      </p:sp>
      <p:cxnSp>
        <p:nvCxnSpPr>
          <p:cNvPr id="241" name="Elbow Connector 240"/>
          <p:cNvCxnSpPr>
            <a:stCxn id="236" idx="2"/>
            <a:endCxn id="238" idx="3"/>
          </p:cNvCxnSpPr>
          <p:nvPr/>
        </p:nvCxnSpPr>
        <p:spPr>
          <a:xfrm rot="5400000">
            <a:off x="5407148" y="2578769"/>
            <a:ext cx="1191267" cy="462288"/>
          </a:xfrm>
          <a:prstGeom prst="bentConnector2">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242" name="Elbow Connector 241"/>
          <p:cNvCxnSpPr>
            <a:stCxn id="236" idx="2"/>
            <a:endCxn id="239" idx="1"/>
          </p:cNvCxnSpPr>
          <p:nvPr/>
        </p:nvCxnSpPr>
        <p:spPr>
          <a:xfrm rot="16200000" flipH="1">
            <a:off x="5906606" y="2541598"/>
            <a:ext cx="1193776" cy="539140"/>
          </a:xfrm>
          <a:prstGeom prst="bentConnector2">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243" name="Elbow Connector 242"/>
          <p:cNvCxnSpPr>
            <a:stCxn id="231" idx="1"/>
            <a:endCxn id="237" idx="2"/>
          </p:cNvCxnSpPr>
          <p:nvPr/>
        </p:nvCxnSpPr>
        <p:spPr>
          <a:xfrm rot="10800000">
            <a:off x="4605895" y="3682133"/>
            <a:ext cx="281132" cy="1213625"/>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244" name="Straight Arrow Connector 243"/>
          <p:cNvCxnSpPr/>
          <p:nvPr/>
        </p:nvCxnSpPr>
        <p:spPr>
          <a:xfrm flipV="1">
            <a:off x="4859819" y="2110129"/>
            <a:ext cx="1114221" cy="1013241"/>
          </a:xfrm>
          <a:prstGeom prst="straightConnector1">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45" name="Rectangle 244"/>
          <p:cNvSpPr/>
          <p:nvPr/>
        </p:nvSpPr>
        <p:spPr>
          <a:xfrm>
            <a:off x="3638602" y="3368093"/>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cxnSp>
        <p:nvCxnSpPr>
          <p:cNvPr id="246" name="Elbow Connector 245"/>
          <p:cNvCxnSpPr>
            <a:stCxn id="238" idx="2"/>
            <a:endCxn id="231" idx="3"/>
          </p:cNvCxnSpPr>
          <p:nvPr/>
        </p:nvCxnSpPr>
        <p:spPr>
          <a:xfrm rot="16200000" flipH="1">
            <a:off x="4992429" y="4168989"/>
            <a:ext cx="1083333" cy="370201"/>
          </a:xfrm>
          <a:prstGeom prst="bentConnector4">
            <a:avLst>
              <a:gd name="adj1" fmla="val 31221"/>
              <a:gd name="adj2" fmla="val 238994"/>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247" name="Elbow Connector 246"/>
          <p:cNvCxnSpPr>
            <a:stCxn id="239" idx="2"/>
            <a:endCxn id="232" idx="1"/>
          </p:cNvCxnSpPr>
          <p:nvPr/>
        </p:nvCxnSpPr>
        <p:spPr>
          <a:xfrm rot="5400000">
            <a:off x="6482244" y="4110826"/>
            <a:ext cx="1061679" cy="469892"/>
          </a:xfrm>
          <a:prstGeom prst="bentConnector4">
            <a:avLst>
              <a:gd name="adj1" fmla="val 31803"/>
              <a:gd name="adj2" fmla="val 215085"/>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
        <p:nvSpPr>
          <p:cNvPr id="249" name="Rectangle 248"/>
          <p:cNvSpPr/>
          <p:nvPr/>
        </p:nvSpPr>
        <p:spPr>
          <a:xfrm>
            <a:off x="5100524" y="3205380"/>
            <a:ext cx="602211"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250" name="Rounded Rectangle 249"/>
          <p:cNvSpPr/>
          <p:nvPr/>
        </p:nvSpPr>
        <p:spPr>
          <a:xfrm>
            <a:off x="6458825" y="2707856"/>
            <a:ext cx="2328918"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1" name="TextBox 37"/>
          <p:cNvSpPr txBox="1">
            <a:spLocks noChangeArrowheads="1"/>
          </p:cNvSpPr>
          <p:nvPr/>
        </p:nvSpPr>
        <p:spPr bwMode="auto">
          <a:xfrm>
            <a:off x="6395675" y="2799241"/>
            <a:ext cx="1476957"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252" name="Picture 251"/>
          <p:cNvPicPr>
            <a:picLocks noChangeAspect="1"/>
          </p:cNvPicPr>
          <p:nvPr/>
        </p:nvPicPr>
        <p:blipFill>
          <a:blip r:embed="rId4"/>
          <a:stretch>
            <a:fillRect/>
          </a:stretch>
        </p:blipFill>
        <p:spPr>
          <a:xfrm>
            <a:off x="6561891" y="2552542"/>
            <a:ext cx="232399" cy="259740"/>
          </a:xfrm>
          <a:prstGeom prst="rect">
            <a:avLst/>
          </a:prstGeom>
        </p:spPr>
      </p:pic>
      <p:sp>
        <p:nvSpPr>
          <p:cNvPr id="253" name="Rounded Rectangle 252"/>
          <p:cNvSpPr/>
          <p:nvPr/>
        </p:nvSpPr>
        <p:spPr>
          <a:xfrm>
            <a:off x="6461628" y="4176783"/>
            <a:ext cx="2326115"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TextBox 37"/>
          <p:cNvSpPr txBox="1">
            <a:spLocks noChangeArrowheads="1"/>
          </p:cNvSpPr>
          <p:nvPr/>
        </p:nvSpPr>
        <p:spPr bwMode="auto">
          <a:xfrm>
            <a:off x="6473246" y="5124124"/>
            <a:ext cx="14311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255" name="Picture 254"/>
          <p:cNvPicPr>
            <a:picLocks noChangeAspect="1"/>
          </p:cNvPicPr>
          <p:nvPr/>
        </p:nvPicPr>
        <p:blipFill>
          <a:blip r:embed="rId4"/>
          <a:stretch>
            <a:fillRect/>
          </a:stretch>
        </p:blipFill>
        <p:spPr>
          <a:xfrm>
            <a:off x="6549570" y="4033709"/>
            <a:ext cx="232399" cy="259740"/>
          </a:xfrm>
          <a:prstGeom prst="rect">
            <a:avLst/>
          </a:prstGeom>
        </p:spPr>
      </p:pic>
      <p:pic>
        <p:nvPicPr>
          <p:cNvPr id="258" name="Picture 2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3255" y="1606850"/>
            <a:ext cx="798895" cy="521500"/>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1898" y="3133621"/>
            <a:ext cx="428097" cy="535272"/>
          </a:xfrm>
          <a:prstGeom prst="rect">
            <a:avLst/>
          </a:prstGeom>
        </p:spPr>
      </p:pic>
      <p:pic>
        <p:nvPicPr>
          <p:cNvPr id="46" name="Picture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08558" y="4628120"/>
            <a:ext cx="428097" cy="535272"/>
          </a:xfrm>
          <a:prstGeom prst="rect">
            <a:avLst/>
          </a:prstGeom>
        </p:spPr>
      </p:pic>
      <p:pic>
        <p:nvPicPr>
          <p:cNvPr id="47" name="Picture 46">
            <a:extLst>
              <a:ext uri="{FF2B5EF4-FFF2-40B4-BE49-F238E27FC236}">
                <a16:creationId xmlns:a16="http://schemas.microsoft.com/office/drawing/2014/main" id="{A2CCA384-6BF8-9F45-8DC7-F6B45AB3CA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3078" y="3063393"/>
            <a:ext cx="608843" cy="628483"/>
          </a:xfrm>
          <a:prstGeom prst="rect">
            <a:avLst/>
          </a:prstGeom>
        </p:spPr>
      </p:pic>
      <p:sp>
        <p:nvSpPr>
          <p:cNvPr id="48" name="Rectangle 47">
            <a:extLst>
              <a:ext uri="{FF2B5EF4-FFF2-40B4-BE49-F238E27FC236}">
                <a16:creationId xmlns:a16="http://schemas.microsoft.com/office/drawing/2014/main" id="{A67E2891-04EA-9E48-B7EB-C3BD10688167}"/>
              </a:ext>
            </a:extLst>
          </p:cNvPr>
          <p:cNvSpPr/>
          <p:nvPr/>
        </p:nvSpPr>
        <p:spPr>
          <a:xfrm>
            <a:off x="8008613" y="3524073"/>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cxnSp>
        <p:nvCxnSpPr>
          <p:cNvPr id="49" name="Elbow Connector 48">
            <a:extLst>
              <a:ext uri="{FF2B5EF4-FFF2-40B4-BE49-F238E27FC236}">
                <a16:creationId xmlns:a16="http://schemas.microsoft.com/office/drawing/2014/main" id="{5DB4F2E3-099A-3048-AA66-BEE6EC224DD1}"/>
              </a:ext>
            </a:extLst>
          </p:cNvPr>
          <p:cNvCxnSpPr>
            <a:cxnSpLocks/>
            <a:stCxn id="232" idx="3"/>
          </p:cNvCxnSpPr>
          <p:nvPr/>
        </p:nvCxnSpPr>
        <p:spPr>
          <a:xfrm flipV="1">
            <a:off x="7728060" y="3795861"/>
            <a:ext cx="223496" cy="1080750"/>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88BDC083-6763-6246-AA21-4938D801C0AE}"/>
              </a:ext>
            </a:extLst>
          </p:cNvPr>
          <p:cNvCxnSpPr>
            <a:cxnSpLocks/>
          </p:cNvCxnSpPr>
          <p:nvPr/>
        </p:nvCxnSpPr>
        <p:spPr>
          <a:xfrm flipH="1" flipV="1">
            <a:off x="6532388" y="2131945"/>
            <a:ext cx="1419168" cy="877816"/>
          </a:xfrm>
          <a:prstGeom prst="straightConnector1">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1735854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9" y="1440305"/>
            <a:ext cx="5742923" cy="4913308"/>
          </a:xfrm>
        </p:spPr>
        <p:txBody>
          <a:bodyPr/>
          <a:lstStyle/>
          <a:p>
            <a:pPr marL="457200" indent="-457200">
              <a:spcBef>
                <a:spcPts val="1800"/>
              </a:spcBef>
            </a:pPr>
            <a:r>
              <a:rPr lang="en-US" b="1" dirty="0">
                <a:latin typeface="Amazon Ember" panose="020B0603020204020204" pitchFamily="34" charset="0"/>
                <a:ea typeface="Amazon Ember" panose="020B0603020204020204" pitchFamily="34" charset="0"/>
                <a:cs typeface="Amazon Ember" panose="020B0603020204020204" pitchFamily="34" charset="0"/>
              </a:rPr>
              <a:t>Amazon CloudWatch</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457200">
              <a:spcBef>
                <a:spcPts val="1800"/>
              </a:spcBef>
            </a:pP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Monitors</a:t>
            </a:r>
            <a:r>
              <a:rPr lang="en-US" sz="2200" dirty="0"/>
              <a:t> the health of your ELBs and/or your instances and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launches</a:t>
            </a:r>
            <a:r>
              <a:rPr lang="en-US" sz="2200" dirty="0">
                <a:solidFill>
                  <a:schemeClr val="accent1"/>
                </a:solidFill>
              </a:rPr>
              <a:t>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actions</a:t>
            </a:r>
            <a:r>
              <a:rPr lang="en-US" sz="2200" dirty="0">
                <a:solidFill>
                  <a:schemeClr val="accent1"/>
                </a:solidFill>
              </a:rPr>
              <a:t> </a:t>
            </a:r>
            <a:r>
              <a:rPr lang="en-US" sz="2200" dirty="0"/>
              <a:t>appropriately.</a:t>
            </a:r>
            <a:endParaRPr lang="en-US" sz="2200" dirty="0">
              <a:solidFill>
                <a:schemeClr val="accent1"/>
              </a:solidFill>
            </a:endParaRPr>
          </a:p>
          <a:p>
            <a:pPr marL="457200" indent="-457200">
              <a:spcBef>
                <a:spcPts val="1800"/>
              </a:spcBef>
            </a:pPr>
            <a:r>
              <a:rPr lang="en-US" b="1" dirty="0">
                <a:latin typeface="Amazon Ember" panose="020B0603020204020204" pitchFamily="34" charset="0"/>
                <a:ea typeface="Amazon Ember" panose="020B0603020204020204" pitchFamily="34" charset="0"/>
                <a:cs typeface="Amazon Ember" panose="020B0603020204020204" pitchFamily="34" charset="0"/>
              </a:rPr>
              <a:t>Auto Scaling</a:t>
            </a:r>
          </a:p>
          <a:p>
            <a:pPr marL="914400" lvl="1" indent="-457200">
              <a:spcBef>
                <a:spcPts val="1800"/>
              </a:spcBef>
            </a:pPr>
            <a:r>
              <a:rPr lang="en-US" sz="2200" dirty="0"/>
              <a:t>Receives request from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a:t>
            </a:r>
            <a:r>
              <a:rPr lang="en-US" sz="2200" dirty="0">
                <a:solidFill>
                  <a:schemeClr val="accent1"/>
                </a:solidFill>
              </a:rPr>
              <a:t> </a:t>
            </a:r>
            <a:r>
              <a:rPr lang="en-US" sz="22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CloudWatch</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endParaRPr lang="en-US" sz="2200" dirty="0">
              <a:solidFill>
                <a:schemeClr val="accent1"/>
              </a:solidFill>
            </a:endParaRPr>
          </a:p>
          <a:p>
            <a:pPr marL="914400" lvl="1" indent="-457200">
              <a:spcBef>
                <a:spcPts val="1800"/>
              </a:spcBef>
            </a:pP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Adds</a:t>
            </a:r>
            <a:r>
              <a:rPr lang="en-US" sz="2200" dirty="0">
                <a:solidFill>
                  <a:schemeClr val="accent1"/>
                </a:solidFill>
              </a:rPr>
              <a:t>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or</a:t>
            </a:r>
            <a:r>
              <a:rPr lang="en-US" sz="2200" dirty="0">
                <a:solidFill>
                  <a:schemeClr val="accent1"/>
                </a:solidFill>
              </a:rPr>
              <a:t> </a:t>
            </a:r>
            <a:r>
              <a:rPr lang="en-US" sz="2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subtracts</a:t>
            </a:r>
            <a:r>
              <a:rPr lang="en-US" sz="2200" dirty="0">
                <a:solidFill>
                  <a:schemeClr val="accent1"/>
                </a:solidFill>
              </a:rPr>
              <a:t> </a:t>
            </a:r>
            <a:r>
              <a:rPr lang="en-US" sz="2200" dirty="0"/>
              <a:t>instances.</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Rounded Rectangle 41"/>
          <p:cNvSpPr/>
          <p:nvPr/>
        </p:nvSpPr>
        <p:spPr>
          <a:xfrm>
            <a:off x="7700627" y="3268839"/>
            <a:ext cx="2677430" cy="817015"/>
          </a:xfrm>
          <a:prstGeom prst="roundRect">
            <a:avLst>
              <a:gd name="adj" fmla="val 9818"/>
            </a:avLst>
          </a:prstGeom>
          <a:solidFill>
            <a:srgbClr val="FFFFCC">
              <a:alpha val="49000"/>
            </a:srgbClr>
          </a:solid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7669634" y="4648099"/>
            <a:ext cx="2745616" cy="878459"/>
          </a:xfrm>
          <a:prstGeom prst="roundRect">
            <a:avLst>
              <a:gd name="adj" fmla="val 9818"/>
            </a:avLst>
          </a:prstGeom>
          <a:solidFill>
            <a:srgbClr val="FFFFCC">
              <a:alpha val="49000"/>
            </a:srgbClr>
          </a:solid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Rounded Rectangle 86"/>
          <p:cNvSpPr/>
          <p:nvPr/>
        </p:nvSpPr>
        <p:spPr>
          <a:xfrm>
            <a:off x="6068291" y="2242566"/>
            <a:ext cx="5748124"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ounded Rectangle 87"/>
          <p:cNvSpPr/>
          <p:nvPr/>
        </p:nvSpPr>
        <p:spPr>
          <a:xfrm>
            <a:off x="6368566" y="4479962"/>
            <a:ext cx="2339280" cy="14182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6380184" y="5520794"/>
            <a:ext cx="15083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90" name="Rectangle 89"/>
          <p:cNvSpPr/>
          <p:nvPr/>
        </p:nvSpPr>
        <p:spPr>
          <a:xfrm>
            <a:off x="7725490" y="1804836"/>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91" name="Group 90"/>
          <p:cNvGrpSpPr/>
          <p:nvPr/>
        </p:nvGrpSpPr>
        <p:grpSpPr>
          <a:xfrm>
            <a:off x="6211248" y="2766345"/>
            <a:ext cx="2605097" cy="3624536"/>
            <a:chOff x="1730879" y="3627142"/>
            <a:chExt cx="5036813" cy="1628324"/>
          </a:xfrm>
        </p:grpSpPr>
        <p:sp>
          <p:nvSpPr>
            <p:cNvPr id="92" name="Rounded Rectangle 91"/>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TextBox 92"/>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94" name="Rounded Rectangle 93"/>
          <p:cNvSpPr/>
          <p:nvPr/>
        </p:nvSpPr>
        <p:spPr>
          <a:xfrm>
            <a:off x="6368565" y="3002240"/>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TextBox 37"/>
          <p:cNvSpPr txBox="1">
            <a:spLocks noChangeArrowheads="1"/>
          </p:cNvSpPr>
          <p:nvPr/>
        </p:nvSpPr>
        <p:spPr bwMode="auto">
          <a:xfrm>
            <a:off x="6331899" y="3045528"/>
            <a:ext cx="1569963"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96" name="Picture 95"/>
          <p:cNvPicPr>
            <a:picLocks noChangeAspect="1"/>
          </p:cNvPicPr>
          <p:nvPr/>
        </p:nvPicPr>
        <p:blipFill>
          <a:blip r:embed="rId4"/>
          <a:stretch>
            <a:fillRect/>
          </a:stretch>
        </p:blipFill>
        <p:spPr>
          <a:xfrm>
            <a:off x="6471631" y="2846926"/>
            <a:ext cx="232399" cy="259740"/>
          </a:xfrm>
          <a:prstGeom prst="rect">
            <a:avLst/>
          </a:prstGeom>
        </p:spPr>
      </p:pic>
      <p:pic>
        <p:nvPicPr>
          <p:cNvPr id="97" name="Picture 96"/>
          <p:cNvPicPr>
            <a:picLocks noChangeAspect="1"/>
          </p:cNvPicPr>
          <p:nvPr/>
        </p:nvPicPr>
        <p:blipFill>
          <a:blip r:embed="rId4"/>
          <a:stretch>
            <a:fillRect/>
          </a:stretch>
        </p:blipFill>
        <p:spPr>
          <a:xfrm>
            <a:off x="6456508" y="4336887"/>
            <a:ext cx="232399" cy="259740"/>
          </a:xfrm>
          <a:prstGeom prst="rect">
            <a:avLst/>
          </a:prstGeom>
        </p:spPr>
      </p:pic>
      <p:pic>
        <p:nvPicPr>
          <p:cNvPr id="105" name="Picture 104"/>
          <p:cNvPicPr>
            <a:picLocks noChangeAspect="1"/>
          </p:cNvPicPr>
          <p:nvPr/>
        </p:nvPicPr>
        <p:blipFill>
          <a:blip r:embed="rId5"/>
          <a:stretch>
            <a:fillRect/>
          </a:stretch>
        </p:blipFill>
        <p:spPr>
          <a:xfrm>
            <a:off x="9902515" y="1314300"/>
            <a:ext cx="777973" cy="511240"/>
          </a:xfrm>
          <a:prstGeom prst="rect">
            <a:avLst/>
          </a:prstGeom>
        </p:spPr>
      </p:pic>
      <p:cxnSp>
        <p:nvCxnSpPr>
          <p:cNvPr id="113" name="Elbow Connector 112"/>
          <p:cNvCxnSpPr>
            <a:stCxn id="105" idx="1"/>
            <a:endCxn id="121" idx="0"/>
          </p:cNvCxnSpPr>
          <p:nvPr/>
        </p:nvCxnSpPr>
        <p:spPr>
          <a:xfrm rot="10800000" flipV="1">
            <a:off x="8967731" y="1569920"/>
            <a:ext cx="934784" cy="331314"/>
          </a:xfrm>
          <a:prstGeom prst="bentConnector2">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pic>
        <p:nvPicPr>
          <p:cNvPr id="114" name="Picture 113" descr="EC2-Instances.png"/>
          <p:cNvPicPr>
            <a:picLocks noChangeAspect="1"/>
          </p:cNvPicPr>
          <p:nvPr/>
        </p:nvPicPr>
        <p:blipFill rotWithShape="1">
          <a:blip r:embed="rId6">
            <a:extLst>
              <a:ext uri="{28A0092B-C50C-407E-A947-70E740481C1C}">
                <a14:useLocalDpi xmlns:a14="http://schemas.microsoft.com/office/drawing/2010/main" val="0"/>
              </a:ext>
            </a:extLst>
          </a:blip>
          <a:srcRect r="12396"/>
          <a:stretch/>
        </p:blipFill>
        <p:spPr>
          <a:xfrm>
            <a:off x="7620831" y="4783264"/>
            <a:ext cx="832172" cy="813752"/>
          </a:xfrm>
          <a:prstGeom prst="rect">
            <a:avLst/>
          </a:prstGeom>
        </p:spPr>
      </p:pic>
      <p:pic>
        <p:nvPicPr>
          <p:cNvPr id="115" name="Picture 114"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1941" y="4764119"/>
            <a:ext cx="949924" cy="813752"/>
          </a:xfrm>
          <a:prstGeom prst="rect">
            <a:avLst/>
          </a:prstGeom>
        </p:spPr>
      </p:pic>
      <p:sp>
        <p:nvSpPr>
          <p:cNvPr id="119" name="Rounded Rectangle 118"/>
          <p:cNvSpPr/>
          <p:nvPr/>
        </p:nvSpPr>
        <p:spPr>
          <a:xfrm>
            <a:off x="9098228" y="2774237"/>
            <a:ext cx="2515840" cy="36245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TextBox 119"/>
          <p:cNvSpPr txBox="1"/>
          <p:nvPr/>
        </p:nvSpPr>
        <p:spPr>
          <a:xfrm>
            <a:off x="9041992" y="6024228"/>
            <a:ext cx="1896554" cy="297453"/>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pic>
        <p:nvPicPr>
          <p:cNvPr id="121" name="Picture 1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8033" y="1901234"/>
            <a:ext cx="579395" cy="607431"/>
          </a:xfrm>
          <a:prstGeom prst="rect">
            <a:avLst/>
          </a:prstGeom>
        </p:spPr>
      </p:pic>
      <p:pic>
        <p:nvPicPr>
          <p:cNvPr id="126" name="Picture 1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5277" y="3348032"/>
            <a:ext cx="608843" cy="628483"/>
          </a:xfrm>
          <a:prstGeom prst="rect">
            <a:avLst/>
          </a:prstGeom>
        </p:spPr>
      </p:pic>
      <p:pic>
        <p:nvPicPr>
          <p:cNvPr id="128" name="Picture 127" descr="EC2-Instances.png"/>
          <p:cNvPicPr>
            <a:picLocks noChangeAspect="1"/>
          </p:cNvPicPr>
          <p:nvPr/>
        </p:nvPicPr>
        <p:blipFill rotWithShape="1">
          <a:blip r:embed="rId6">
            <a:extLst>
              <a:ext uri="{28A0092B-C50C-407E-A947-70E740481C1C}">
                <a14:useLocalDpi xmlns:a14="http://schemas.microsoft.com/office/drawing/2010/main" val="0"/>
              </a:ext>
            </a:extLst>
          </a:blip>
          <a:srcRect r="11015"/>
          <a:stretch/>
        </p:blipFill>
        <p:spPr>
          <a:xfrm>
            <a:off x="7660159" y="3293055"/>
            <a:ext cx="845283" cy="813752"/>
          </a:xfrm>
          <a:prstGeom prst="rect">
            <a:avLst/>
          </a:prstGeom>
        </p:spPr>
      </p:pic>
      <p:pic>
        <p:nvPicPr>
          <p:cNvPr id="129" name="Picture 128"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6871" y="3295564"/>
            <a:ext cx="949924" cy="813752"/>
          </a:xfrm>
          <a:prstGeom prst="rect">
            <a:avLst/>
          </a:prstGeom>
        </p:spPr>
      </p:pic>
      <p:cxnSp>
        <p:nvCxnSpPr>
          <p:cNvPr id="135" name="Elbow Connector 134"/>
          <p:cNvCxnSpPr>
            <a:stCxn id="121" idx="2"/>
            <a:endCxn id="128" idx="3"/>
          </p:cNvCxnSpPr>
          <p:nvPr/>
        </p:nvCxnSpPr>
        <p:spPr>
          <a:xfrm rot="5400000">
            <a:off x="8140953" y="2873153"/>
            <a:ext cx="1191267" cy="462288"/>
          </a:xfrm>
          <a:prstGeom prst="bentConnector2">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6" name="Elbow Connector 135"/>
          <p:cNvCxnSpPr>
            <a:stCxn id="121" idx="2"/>
            <a:endCxn id="129" idx="1"/>
          </p:cNvCxnSpPr>
          <p:nvPr/>
        </p:nvCxnSpPr>
        <p:spPr>
          <a:xfrm rot="16200000" flipH="1">
            <a:off x="8640411" y="2835982"/>
            <a:ext cx="1193776" cy="539140"/>
          </a:xfrm>
          <a:prstGeom prst="bentConnector2">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37" name="Elbow Connector 136"/>
          <p:cNvCxnSpPr>
            <a:stCxn id="114" idx="1"/>
            <a:endCxn id="126" idx="2"/>
          </p:cNvCxnSpPr>
          <p:nvPr/>
        </p:nvCxnSpPr>
        <p:spPr>
          <a:xfrm rot="10800000">
            <a:off x="7339700" y="3976517"/>
            <a:ext cx="281132" cy="1213625"/>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138" name="Straight Arrow Connector 137"/>
          <p:cNvCxnSpPr/>
          <p:nvPr/>
        </p:nvCxnSpPr>
        <p:spPr>
          <a:xfrm flipV="1">
            <a:off x="7593624" y="2404513"/>
            <a:ext cx="1114221" cy="1013241"/>
          </a:xfrm>
          <a:prstGeom prst="straightConnector1">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139" name="Rectangle 138"/>
          <p:cNvSpPr/>
          <p:nvPr/>
        </p:nvSpPr>
        <p:spPr>
          <a:xfrm>
            <a:off x="6372407" y="3662477"/>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cxnSp>
        <p:nvCxnSpPr>
          <p:cNvPr id="149" name="Elbow Connector 148"/>
          <p:cNvCxnSpPr>
            <a:stCxn id="128" idx="2"/>
            <a:endCxn id="114" idx="3"/>
          </p:cNvCxnSpPr>
          <p:nvPr/>
        </p:nvCxnSpPr>
        <p:spPr>
          <a:xfrm rot="16200000" flipH="1">
            <a:off x="7726234" y="4463373"/>
            <a:ext cx="1083333" cy="370201"/>
          </a:xfrm>
          <a:prstGeom prst="bentConnector4">
            <a:avLst>
              <a:gd name="adj1" fmla="val 31221"/>
              <a:gd name="adj2" fmla="val 238994"/>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51" name="Elbow Connector 150"/>
          <p:cNvCxnSpPr>
            <a:stCxn id="129" idx="2"/>
            <a:endCxn id="115" idx="1"/>
          </p:cNvCxnSpPr>
          <p:nvPr/>
        </p:nvCxnSpPr>
        <p:spPr>
          <a:xfrm rot="5400000">
            <a:off x="9216049" y="4405210"/>
            <a:ext cx="1061679" cy="469892"/>
          </a:xfrm>
          <a:prstGeom prst="bentConnector4">
            <a:avLst>
              <a:gd name="adj1" fmla="val 31803"/>
              <a:gd name="adj2" fmla="val 215085"/>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
        <p:nvSpPr>
          <p:cNvPr id="154" name="Rounded Rectangle 153"/>
          <p:cNvSpPr/>
          <p:nvPr/>
        </p:nvSpPr>
        <p:spPr>
          <a:xfrm>
            <a:off x="9192630" y="3002240"/>
            <a:ext cx="2290308"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TextBox 37"/>
          <p:cNvSpPr txBox="1">
            <a:spLocks noChangeArrowheads="1"/>
          </p:cNvSpPr>
          <p:nvPr/>
        </p:nvSpPr>
        <p:spPr bwMode="auto">
          <a:xfrm>
            <a:off x="10243158" y="2997341"/>
            <a:ext cx="1476957"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156" name="Picture 155"/>
          <p:cNvPicPr>
            <a:picLocks noChangeAspect="1"/>
          </p:cNvPicPr>
          <p:nvPr/>
        </p:nvPicPr>
        <p:blipFill>
          <a:blip r:embed="rId4"/>
          <a:stretch>
            <a:fillRect/>
          </a:stretch>
        </p:blipFill>
        <p:spPr>
          <a:xfrm>
            <a:off x="9295696" y="2846926"/>
            <a:ext cx="232399" cy="259740"/>
          </a:xfrm>
          <a:prstGeom prst="rect">
            <a:avLst/>
          </a:prstGeom>
        </p:spPr>
      </p:pic>
      <p:sp>
        <p:nvSpPr>
          <p:cNvPr id="157" name="Rounded Rectangle 156"/>
          <p:cNvSpPr/>
          <p:nvPr/>
        </p:nvSpPr>
        <p:spPr>
          <a:xfrm>
            <a:off x="9195433" y="4471167"/>
            <a:ext cx="2286340" cy="14182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TextBox 37"/>
          <p:cNvSpPr txBox="1">
            <a:spLocks noChangeArrowheads="1"/>
          </p:cNvSpPr>
          <p:nvPr/>
        </p:nvSpPr>
        <p:spPr bwMode="auto">
          <a:xfrm>
            <a:off x="9207051" y="5511749"/>
            <a:ext cx="14311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159" name="Picture 158"/>
          <p:cNvPicPr>
            <a:picLocks noChangeAspect="1"/>
          </p:cNvPicPr>
          <p:nvPr/>
        </p:nvPicPr>
        <p:blipFill>
          <a:blip r:embed="rId4"/>
          <a:stretch>
            <a:fillRect/>
          </a:stretch>
        </p:blipFill>
        <p:spPr>
          <a:xfrm>
            <a:off x="9283375" y="4328093"/>
            <a:ext cx="232399" cy="259740"/>
          </a:xfrm>
          <a:prstGeom prst="rect">
            <a:avLst/>
          </a:prstGeom>
        </p:spPr>
      </p:pic>
      <p:pic>
        <p:nvPicPr>
          <p:cNvPr id="162" name="Picture 1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9254" y="1924240"/>
            <a:ext cx="798895" cy="521500"/>
          </a:xfrm>
          <a:prstGeom prst="rect">
            <a:avLst/>
          </a:prstGeom>
        </p:spPr>
      </p:pic>
      <p:sp>
        <p:nvSpPr>
          <p:cNvPr id="150" name="Rectangle 149"/>
          <p:cNvSpPr/>
          <p:nvPr/>
        </p:nvSpPr>
        <p:spPr>
          <a:xfrm>
            <a:off x="7871367" y="4648219"/>
            <a:ext cx="2397489" cy="205121"/>
          </a:xfrm>
          <a:prstGeom prst="rect">
            <a:avLst/>
          </a:prstGeom>
          <a:solidFill>
            <a:schemeClr val="bg1">
              <a:lumMod val="95000"/>
              <a:alpha val="61000"/>
            </a:scheme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instance AS group</a:t>
            </a:r>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74278" y="3437975"/>
            <a:ext cx="415593" cy="519639"/>
          </a:xfrm>
          <a:prstGeom prst="rect">
            <a:avLst/>
          </a:prstGeom>
        </p:spPr>
      </p:pic>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8158" y="4928442"/>
            <a:ext cx="415593" cy="519639"/>
          </a:xfrm>
          <a:prstGeom prst="rect">
            <a:avLst/>
          </a:prstGeom>
        </p:spPr>
      </p:pic>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5777" y="3821357"/>
            <a:ext cx="318379" cy="375685"/>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6433" y="5260178"/>
            <a:ext cx="318379" cy="375685"/>
          </a:xfrm>
          <a:prstGeom prst="rect">
            <a:avLst/>
          </a:prstGeom>
        </p:spPr>
      </p:pic>
      <p:sp>
        <p:nvSpPr>
          <p:cNvPr id="133" name="Rectangle 132"/>
          <p:cNvSpPr/>
          <p:nvPr/>
        </p:nvSpPr>
        <p:spPr>
          <a:xfrm>
            <a:off x="7752508" y="3291851"/>
            <a:ext cx="2397489" cy="205121"/>
          </a:xfrm>
          <a:prstGeom prst="rect">
            <a:avLst/>
          </a:prstGeom>
          <a:solidFill>
            <a:schemeClr val="bg1">
              <a:lumMod val="95000"/>
              <a:alpha val="61000"/>
            </a:scheme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 server AS group</a:t>
            </a:r>
          </a:p>
        </p:txBody>
      </p:sp>
      <p:pic>
        <p:nvPicPr>
          <p:cNvPr id="51" name="Picture 50">
            <a:extLst>
              <a:ext uri="{FF2B5EF4-FFF2-40B4-BE49-F238E27FC236}">
                <a16:creationId xmlns:a16="http://schemas.microsoft.com/office/drawing/2014/main" id="{87FE10FD-6519-8C4B-8830-FC6120037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5249" y="3348031"/>
            <a:ext cx="608843" cy="628483"/>
          </a:xfrm>
          <a:prstGeom prst="rect">
            <a:avLst/>
          </a:prstGeom>
        </p:spPr>
      </p:pic>
      <p:sp>
        <p:nvSpPr>
          <p:cNvPr id="53" name="Rectangle 52">
            <a:extLst>
              <a:ext uri="{FF2B5EF4-FFF2-40B4-BE49-F238E27FC236}">
                <a16:creationId xmlns:a16="http://schemas.microsoft.com/office/drawing/2014/main" id="{724A8471-D315-3B4D-A17C-7B72DC6A3E25}"/>
              </a:ext>
            </a:extLst>
          </p:cNvPr>
          <p:cNvSpPr/>
          <p:nvPr/>
        </p:nvSpPr>
        <p:spPr>
          <a:xfrm>
            <a:off x="10714880" y="3828392"/>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cxnSp>
        <p:nvCxnSpPr>
          <p:cNvPr id="54" name="Elbow Connector 53">
            <a:extLst>
              <a:ext uri="{FF2B5EF4-FFF2-40B4-BE49-F238E27FC236}">
                <a16:creationId xmlns:a16="http://schemas.microsoft.com/office/drawing/2014/main" id="{2E5B1BCF-41B7-BE41-B7ED-9B63D1911F6E}"/>
              </a:ext>
            </a:extLst>
          </p:cNvPr>
          <p:cNvCxnSpPr>
            <a:cxnSpLocks/>
          </p:cNvCxnSpPr>
          <p:nvPr/>
        </p:nvCxnSpPr>
        <p:spPr>
          <a:xfrm flipV="1">
            <a:off x="10461998" y="3996750"/>
            <a:ext cx="223496" cy="1080750"/>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2098C1E0-F4E4-7141-8876-F271336C9F55}"/>
              </a:ext>
            </a:extLst>
          </p:cNvPr>
          <p:cNvCxnSpPr>
            <a:cxnSpLocks/>
          </p:cNvCxnSpPr>
          <p:nvPr/>
        </p:nvCxnSpPr>
        <p:spPr>
          <a:xfrm flipH="1" flipV="1">
            <a:off x="9207051" y="2443597"/>
            <a:ext cx="1366695" cy="941845"/>
          </a:xfrm>
          <a:prstGeom prst="straightConnector1">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56" name="Title 1"/>
          <p:cNvSpPr>
            <a:spLocks noGrp="1"/>
          </p:cNvSpPr>
          <p:nvPr>
            <p:ph type="title"/>
          </p:nvPr>
        </p:nvSpPr>
        <p:spPr>
          <a:xfrm>
            <a:off x="238539" y="263527"/>
            <a:ext cx="11115261" cy="779463"/>
          </a:xfrm>
        </p:spPr>
        <p:txBody>
          <a:bodyPr>
            <a:normAutofit/>
          </a:bodyPr>
          <a:lstStyle/>
          <a:p>
            <a:r>
              <a:rPr lang="en-US" sz="3500" dirty="0"/>
              <a:t>HA with Auto Scaling and Amazon CloudWatch</a:t>
            </a:r>
          </a:p>
        </p:txBody>
      </p:sp>
    </p:spTree>
    <p:custDataLst>
      <p:tags r:id="rId1"/>
    </p:custDataLst>
    <p:extLst>
      <p:ext uri="{BB962C8B-B14F-4D97-AF65-F5344CB8AC3E}">
        <p14:creationId xmlns:p14="http://schemas.microsoft.com/office/powerpoint/2010/main" val="237247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501" y="4567171"/>
            <a:ext cx="5623781" cy="779463"/>
          </a:xfrm>
        </p:spPr>
        <p:txBody>
          <a:bodyPr>
            <a:normAutofit/>
          </a:bodyPr>
          <a:lstStyle/>
          <a:p>
            <a:pPr algn="ctr"/>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Auto Recovery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6786" y="2004372"/>
            <a:ext cx="1663212" cy="1995853"/>
          </a:xfrm>
          <a:prstGeom prst="rect">
            <a:avLst/>
          </a:prstGeom>
        </p:spPr>
      </p:pic>
      <p:sp>
        <p:nvSpPr>
          <p:cNvPr id="4" name="Title 1"/>
          <p:cNvSpPr txBox="1">
            <a:spLocks/>
          </p:cNvSpPr>
          <p:nvPr/>
        </p:nvSpPr>
        <p:spPr>
          <a:xfrm>
            <a:off x="238539" y="263527"/>
            <a:ext cx="11115261"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r>
              <a:rPr lang="en-US" dirty="0"/>
              <a:t>Amazon EC2 Introduction</a:t>
            </a:r>
          </a:p>
        </p:txBody>
      </p:sp>
    </p:spTree>
    <p:custDataLst>
      <p:tags r:id="rId1"/>
    </p:custDataLst>
    <p:extLst>
      <p:ext uri="{BB962C8B-B14F-4D97-AF65-F5344CB8AC3E}">
        <p14:creationId xmlns:p14="http://schemas.microsoft.com/office/powerpoint/2010/main" val="1297108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Scalability</a:t>
            </a:r>
          </a:p>
        </p:txBody>
      </p:sp>
    </p:spTree>
    <p:custDataLst>
      <p:tags r:id="rId1"/>
    </p:custDataLst>
    <p:extLst>
      <p:ext uri="{BB962C8B-B14F-4D97-AF65-F5344CB8AC3E}">
        <p14:creationId xmlns:p14="http://schemas.microsoft.com/office/powerpoint/2010/main" val="1592387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Auto Recovery</a:t>
            </a:r>
          </a:p>
        </p:txBody>
      </p:sp>
      <p:sp>
        <p:nvSpPr>
          <p:cNvPr id="3" name="Content Placeholder 2"/>
          <p:cNvSpPr>
            <a:spLocks noGrp="1"/>
          </p:cNvSpPr>
          <p:nvPr>
            <p:ph idx="1"/>
          </p:nvPr>
        </p:nvSpPr>
        <p:spPr>
          <a:xfrm>
            <a:off x="238539" y="1440305"/>
            <a:ext cx="11340548" cy="4913308"/>
          </a:xfrm>
        </p:spPr>
        <p:txBody>
          <a:bodyPr>
            <a:normAutofit/>
          </a:bodyPr>
          <a:lstStyle/>
          <a:p>
            <a:pPr marL="4233" lvl="1" indent="0">
              <a:spcBef>
                <a:spcPts val="1200"/>
              </a:spcBef>
              <a:buNone/>
            </a:pPr>
            <a:r>
              <a:rPr lang="en-US" sz="2800" dirty="0"/>
              <a:t>Replace impaired Amazon EC2 instances automatically with Amazon EC2's auto recovery feature.</a:t>
            </a:r>
          </a:p>
          <a:p>
            <a:pPr marL="457200" lvl="1" indent="-457200">
              <a:spcBef>
                <a:spcPts val="1200"/>
              </a:spcBef>
            </a:pPr>
            <a:r>
              <a:rPr lang="en-US" sz="2600" dirty="0"/>
              <a:t>Conditions (detected by CloudWatch) that cause an instance to be impaired:</a:t>
            </a:r>
          </a:p>
          <a:p>
            <a:pPr marL="914400" lvl="2" indent="-457200">
              <a:spcBef>
                <a:spcPts val="1200"/>
              </a:spcBef>
            </a:pPr>
            <a:r>
              <a:rPr lang="en-US" sz="2200" dirty="0"/>
              <a:t>Loss of network connectivity</a:t>
            </a:r>
          </a:p>
          <a:p>
            <a:pPr marL="914400" lvl="2" indent="-457200">
              <a:spcBef>
                <a:spcPts val="1200"/>
              </a:spcBef>
            </a:pPr>
            <a:r>
              <a:rPr lang="en-US" sz="2200" dirty="0"/>
              <a:t>Loss of system power</a:t>
            </a:r>
          </a:p>
          <a:p>
            <a:pPr marL="914400" lvl="2" indent="-457200">
              <a:spcBef>
                <a:spcPts val="1200"/>
              </a:spcBef>
            </a:pPr>
            <a:r>
              <a:rPr lang="en-US" sz="2200" dirty="0"/>
              <a:t>Software/hardware issues on host</a:t>
            </a:r>
          </a:p>
          <a:p>
            <a:pPr marL="457200" lvl="1" indent="-457200">
              <a:spcBef>
                <a:spcPts val="1200"/>
              </a:spcBef>
            </a:pPr>
            <a:r>
              <a:rPr lang="en-US" sz="2600" dirty="0"/>
              <a:t>Replacement instances:</a:t>
            </a:r>
          </a:p>
          <a:p>
            <a:pPr marL="914400" lvl="2" indent="-457200">
              <a:spcBef>
                <a:spcPts val="1200"/>
              </a:spcBef>
            </a:pPr>
            <a:r>
              <a:rPr lang="en-US" sz="2200" dirty="0"/>
              <a:t>Maintain same instance ID/metadata, IP addresses</a:t>
            </a:r>
          </a:p>
          <a:p>
            <a:pPr marL="914400" lvl="2" indent="-457200">
              <a:spcBef>
                <a:spcPts val="1200"/>
              </a:spcBef>
            </a:pPr>
            <a:r>
              <a:rPr lang="en-US" sz="2200" dirty="0"/>
              <a:t>Cannot use in-memory data from impaired instance (that data is lost)</a:t>
            </a:r>
          </a:p>
        </p:txBody>
      </p:sp>
    </p:spTree>
    <p:custDataLst>
      <p:tags r:id="rId1"/>
    </p:custDataLst>
    <p:extLst>
      <p:ext uri="{BB962C8B-B14F-4D97-AF65-F5344CB8AC3E}">
        <p14:creationId xmlns:p14="http://schemas.microsoft.com/office/powerpoint/2010/main" val="3899654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EC2 Auto Recovery</a:t>
            </a:r>
          </a:p>
        </p:txBody>
      </p:sp>
      <p:sp>
        <p:nvSpPr>
          <p:cNvPr id="3" name="Content Placeholder 2"/>
          <p:cNvSpPr>
            <a:spLocks noGrp="1"/>
          </p:cNvSpPr>
          <p:nvPr>
            <p:ph idx="1"/>
          </p:nvPr>
        </p:nvSpPr>
        <p:spPr>
          <a:xfrm>
            <a:off x="238539" y="1440305"/>
            <a:ext cx="11340548" cy="4913308"/>
          </a:xfrm>
        </p:spPr>
        <p:txBody>
          <a:bodyPr vert="horz" lIns="91440" tIns="45720" rIns="91440" bIns="45720" rtlCol="0">
            <a:normAutofit/>
          </a:bodyPr>
          <a:lstStyle/>
          <a:p>
            <a:pPr marL="457200" lvl="1" indent="-457200">
              <a:spcBef>
                <a:spcPts val="1800"/>
              </a:spcBef>
            </a:pPr>
            <a:r>
              <a:rPr lang="en-US" sz="2800" dirty="0"/>
              <a:t>Currently supported instance types:</a:t>
            </a:r>
          </a:p>
          <a:p>
            <a:pPr marL="914400" lvl="2" indent="-457200">
              <a:spcBef>
                <a:spcPts val="1800"/>
              </a:spcBef>
            </a:pPr>
            <a:r>
              <a:rPr lang="en-US" sz="2400" dirty="0"/>
              <a:t>C3, C4, C5, M3, M4, M5, R3, R4, T2, and X1</a:t>
            </a:r>
          </a:p>
          <a:p>
            <a:pPr marL="457200" lvl="1" indent="-457200">
              <a:spcBef>
                <a:spcPts val="1800"/>
              </a:spcBef>
            </a:pPr>
            <a:r>
              <a:rPr lang="en-US" sz="2800" dirty="0"/>
              <a:t>Available in every AWS region. </a:t>
            </a:r>
          </a:p>
          <a:p>
            <a:pPr marL="457200" lvl="1" indent="-457200">
              <a:spcBef>
                <a:spcPts val="1800"/>
              </a:spcBef>
            </a:pPr>
            <a:r>
              <a:rPr lang="en-US" sz="2800" dirty="0"/>
              <a:t>Instances must be in a VPC and use shared tenancy.</a:t>
            </a:r>
          </a:p>
          <a:p>
            <a:pPr marL="457200" lvl="1" indent="-457200">
              <a:spcBef>
                <a:spcPts val="1800"/>
              </a:spcBef>
            </a:pPr>
            <a:r>
              <a:rPr lang="en-US" sz="2800" dirty="0"/>
              <a:t>Instance storage cannot be used; you must use elastic-backed storage exclusively.</a:t>
            </a:r>
          </a:p>
          <a:p>
            <a:pPr marL="457200" lvl="1" indent="-457200">
              <a:spcBef>
                <a:spcPts val="1800"/>
              </a:spcBef>
            </a:pPr>
            <a:r>
              <a:rPr lang="en-US" sz="2800" dirty="0"/>
              <a:t>Use instead of Auto Scaling when your job needs to maintain identical instance metadata or storage volume.</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662515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064" y="3014374"/>
            <a:ext cx="10456625" cy="837424"/>
          </a:xfrm>
        </p:spPr>
        <p:txBody>
          <a:bodyPr>
            <a:noAutofit/>
          </a:bodyPr>
          <a:lstStyle/>
          <a:p>
            <a:r>
              <a:rPr lang="en-US" sz="4800" dirty="0"/>
              <a:t>Part 4: Scaling Data Stores</a:t>
            </a:r>
          </a:p>
        </p:txBody>
      </p:sp>
    </p:spTree>
    <p:custDataLst>
      <p:tags r:id="rId1"/>
    </p:custDataLst>
    <p:extLst>
      <p:ext uri="{BB962C8B-B14F-4D97-AF65-F5344CB8AC3E}">
        <p14:creationId xmlns:p14="http://schemas.microsoft.com/office/powerpoint/2010/main" val="2811500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Scale with Amazon RDS</a:t>
            </a:r>
          </a:p>
        </p:txBody>
      </p:sp>
      <p:sp>
        <p:nvSpPr>
          <p:cNvPr id="3" name="Content Placeholder 2"/>
          <p:cNvSpPr>
            <a:spLocks noGrp="1"/>
          </p:cNvSpPr>
          <p:nvPr>
            <p:ph idx="1"/>
          </p:nvPr>
        </p:nvSpPr>
        <p:spPr>
          <a:xfrm>
            <a:off x="238539" y="1440305"/>
            <a:ext cx="11479696" cy="4913308"/>
          </a:xfrm>
        </p:spPr>
        <p:txBody>
          <a:bodyPr>
            <a:normAutofit/>
          </a:bodyPr>
          <a:lstStyle/>
          <a:p>
            <a:pPr marL="4233" lvl="1" indent="0">
              <a:spcBef>
                <a:spcPts val="1600"/>
              </a:spcBef>
              <a:buNone/>
            </a:pPr>
            <a:r>
              <a:rPr lang="en-US" sz="2800" dirty="0"/>
              <a:t>With scaling on Amazon RDS you can:</a:t>
            </a:r>
          </a:p>
          <a:p>
            <a:pPr marL="457200" lvl="1" indent="-457200">
              <a:spcBef>
                <a:spcPts val="1600"/>
              </a:spcBef>
            </a:pPr>
            <a:r>
              <a:rPr lang="en-US" sz="2600" dirty="0"/>
              <a:t>Scale up or down with resizable instance types.</a:t>
            </a:r>
          </a:p>
          <a:p>
            <a:pPr marL="457200" lvl="1" indent="-457200">
              <a:spcBef>
                <a:spcPts val="1600"/>
              </a:spcBef>
            </a:pPr>
            <a:r>
              <a:rPr lang="en-US" sz="2600" dirty="0"/>
              <a:t>Scale your storage up with a few clicks or via the API</a:t>
            </a:r>
          </a:p>
          <a:p>
            <a:pPr marL="914400" lvl="3" indent="-457200">
              <a:spcBef>
                <a:spcPts val="1600"/>
              </a:spcBef>
            </a:pPr>
            <a:r>
              <a:rPr lang="en-US" sz="2200" dirty="0"/>
              <a:t>Easy conversion from standard to Provisioned IOPS storage.</a:t>
            </a:r>
          </a:p>
          <a:p>
            <a:pPr marL="457200" lvl="1" indent="-457200">
              <a:spcBef>
                <a:spcPts val="1600"/>
              </a:spcBef>
            </a:pPr>
            <a:r>
              <a:rPr lang="en-US" sz="2600" dirty="0"/>
              <a:t>Offload read traffic to Read Replicas.</a:t>
            </a:r>
          </a:p>
          <a:p>
            <a:pPr marL="4233" lvl="1" indent="0">
              <a:spcBef>
                <a:spcPts val="1600"/>
              </a:spcBef>
              <a:buNone/>
            </a:pPr>
            <a:br>
              <a:rPr lang="en-US" sz="2800" dirty="0"/>
            </a:br>
            <a:r>
              <a:rPr lang="en-US" sz="2800" dirty="0"/>
              <a:t>For increased performance, put a cache in front of Amazon RDS, such as:</a:t>
            </a:r>
          </a:p>
          <a:p>
            <a:pPr marL="457200" lvl="1" indent="-457200">
              <a:spcBef>
                <a:spcPts val="1600"/>
              </a:spcBef>
            </a:pPr>
            <a:r>
              <a:rPr lang="en-US" sz="2600" dirty="0"/>
              <a:t>Amazon ElastiCache for Memcached or Redis.</a:t>
            </a:r>
          </a:p>
          <a:p>
            <a:pPr marL="457200" lvl="1" indent="-457200">
              <a:spcBef>
                <a:spcPts val="1600"/>
              </a:spcBef>
            </a:pPr>
            <a:r>
              <a:rPr lang="en-US" sz="2600" dirty="0"/>
              <a:t>Your preferred cache solution, self-managed in Amazon EC2.</a:t>
            </a:r>
          </a:p>
          <a:p>
            <a:pPr>
              <a:spcBef>
                <a:spcPts val="1600"/>
              </a:spcBef>
            </a:pPr>
            <a:endParaRPr lang="en-US" dirty="0"/>
          </a:p>
        </p:txBody>
      </p:sp>
    </p:spTree>
    <p:custDataLst>
      <p:tags r:id="rId1"/>
    </p:custDataLst>
    <p:extLst>
      <p:ext uri="{BB962C8B-B14F-4D97-AF65-F5344CB8AC3E}">
        <p14:creationId xmlns:p14="http://schemas.microsoft.com/office/powerpoint/2010/main" val="13186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9" y="1440304"/>
            <a:ext cx="6917388" cy="5660583"/>
          </a:xfrm>
        </p:spPr>
        <p:txBody>
          <a:bodyPr>
            <a:normAutofit fontScale="70000" lnSpcReduction="20000"/>
          </a:bodyPr>
          <a:lstStyle/>
          <a:p>
            <a:pPr marL="457200" lvl="1" indent="-457200">
              <a:lnSpc>
                <a:spcPct val="120000"/>
              </a:lnSpc>
              <a:spcBef>
                <a:spcPts val="800"/>
              </a:spcBef>
            </a:pPr>
            <a:r>
              <a:rPr lang="en-US" sz="3700" dirty="0"/>
              <a:t>Without shards, all data resides in one partition</a:t>
            </a:r>
            <a:r>
              <a:rPr lang="en-US" sz="3867" dirty="0"/>
              <a:t>.</a:t>
            </a:r>
          </a:p>
          <a:p>
            <a:pPr marL="914400" lvl="2" indent="-457200">
              <a:lnSpc>
                <a:spcPct val="120000"/>
              </a:lnSpc>
              <a:spcBef>
                <a:spcPts val="800"/>
              </a:spcBef>
            </a:pPr>
            <a:r>
              <a:rPr lang="en-US" sz="3100" dirty="0"/>
              <a:t>Example: Users by last name, A to Z, in one database.</a:t>
            </a:r>
          </a:p>
          <a:p>
            <a:pPr marL="457200" lvl="1" indent="-457200">
              <a:lnSpc>
                <a:spcPct val="120000"/>
              </a:lnSpc>
              <a:spcBef>
                <a:spcPts val="800"/>
              </a:spcBef>
            </a:pPr>
            <a:r>
              <a:rPr lang="en-US" sz="3700" dirty="0"/>
              <a:t>With </a:t>
            </a:r>
            <a:r>
              <a:rPr lang="en-US" sz="3700" b="1" dirty="0">
                <a:latin typeface="Amazon Ember" panose="020B0603020204020204" pitchFamily="34" charset="0"/>
                <a:ea typeface="Amazon Ember" panose="020B0603020204020204" pitchFamily="34" charset="0"/>
                <a:cs typeface="Amazon Ember" panose="020B0603020204020204" pitchFamily="34" charset="0"/>
              </a:rPr>
              <a:t>sharding</a:t>
            </a:r>
            <a:r>
              <a:rPr lang="en-US" sz="3700" dirty="0"/>
              <a:t>, split your data into </a:t>
            </a:r>
            <a:r>
              <a:rPr lang="en-US" sz="37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large</a:t>
            </a:r>
            <a:r>
              <a:rPr lang="en-US" sz="37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br>
              <a:rPr lang="en-US" sz="37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37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chunks</a:t>
            </a:r>
            <a:r>
              <a:rPr lang="en-US" sz="3700" dirty="0">
                <a:solidFill>
                  <a:schemeClr val="accent1"/>
                </a:solidFill>
              </a:rPr>
              <a:t> </a:t>
            </a:r>
            <a:r>
              <a:rPr lang="en-US" sz="3700" dirty="0"/>
              <a:t>(shards).</a:t>
            </a:r>
          </a:p>
          <a:p>
            <a:pPr marL="914400" lvl="2" indent="-457200">
              <a:lnSpc>
                <a:spcPct val="120000"/>
              </a:lnSpc>
              <a:spcBef>
                <a:spcPts val="800"/>
              </a:spcBef>
            </a:pPr>
            <a:r>
              <a:rPr lang="en-US" sz="3100" dirty="0"/>
              <a:t>Example: Users by last name, A through M, </a:t>
            </a:r>
            <a:br>
              <a:rPr lang="en-US" sz="3100" dirty="0"/>
            </a:br>
            <a:r>
              <a:rPr lang="en-US" sz="3100" dirty="0"/>
              <a:t>in one database; N through Z in another </a:t>
            </a:r>
            <a:br>
              <a:rPr lang="en-US" sz="3100" dirty="0"/>
            </a:br>
            <a:r>
              <a:rPr lang="en-US" sz="3100" dirty="0"/>
              <a:t>database.</a:t>
            </a:r>
          </a:p>
          <a:p>
            <a:pPr marL="457200" lvl="1" indent="-457200">
              <a:lnSpc>
                <a:spcPct val="120000"/>
              </a:lnSpc>
              <a:spcBef>
                <a:spcPts val="800"/>
              </a:spcBef>
            </a:pPr>
            <a:r>
              <a:rPr lang="en-US" sz="3700" dirty="0"/>
              <a:t>In many circumstances, sharding gives you </a:t>
            </a:r>
            <a:r>
              <a:rPr lang="en-US" sz="37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higher performance </a:t>
            </a:r>
            <a:r>
              <a:rPr lang="en-US" sz="3700" dirty="0"/>
              <a:t>and </a:t>
            </a:r>
            <a:r>
              <a:rPr lang="en-US" sz="37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better operating efficiency</a:t>
            </a:r>
            <a:r>
              <a:rPr lang="en-US" sz="3700" dirty="0"/>
              <a:t>.</a:t>
            </a:r>
          </a:p>
          <a:p>
            <a:pPr>
              <a:spcBef>
                <a:spcPts val="800"/>
              </a:spcBef>
            </a:pPr>
            <a:endParaRPr lang="en-US" dirty="0"/>
          </a:p>
        </p:txBody>
      </p:sp>
      <p:grpSp>
        <p:nvGrpSpPr>
          <p:cNvPr id="5" name="Group 3"/>
          <p:cNvGrpSpPr/>
          <p:nvPr/>
        </p:nvGrpSpPr>
        <p:grpSpPr>
          <a:xfrm>
            <a:off x="7146898" y="1460177"/>
            <a:ext cx="4860324" cy="2521821"/>
            <a:chOff x="753762" y="1420245"/>
            <a:chExt cx="3645243" cy="1891366"/>
          </a:xfrm>
        </p:grpSpPr>
        <p:sp>
          <p:nvSpPr>
            <p:cNvPr id="6" name="Rounded Rectangle 18"/>
            <p:cNvSpPr/>
            <p:nvPr/>
          </p:nvSpPr>
          <p:spPr>
            <a:xfrm>
              <a:off x="753762" y="1485746"/>
              <a:ext cx="3645243" cy="18258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20" descr="Database_Amazon RDS MySQL DB Instanc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471" y="1420245"/>
              <a:ext cx="897575" cy="897575"/>
            </a:xfrm>
            <a:prstGeom prst="rect">
              <a:avLst/>
            </a:prstGeom>
          </p:spPr>
        </p:pic>
        <p:pic>
          <p:nvPicPr>
            <p:cNvPr id="9" name="Picture 21" descr="Database_Amazon RDS MySQL DB Instanc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470" y="2372868"/>
              <a:ext cx="897575" cy="897575"/>
            </a:xfrm>
            <a:prstGeom prst="rect">
              <a:avLst/>
            </a:prstGeom>
          </p:spPr>
        </p:pic>
        <p:pic>
          <p:nvPicPr>
            <p:cNvPr id="10" name="Picture 22"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26" y="1973173"/>
              <a:ext cx="1013254" cy="1013254"/>
            </a:xfrm>
            <a:prstGeom prst="rect">
              <a:avLst/>
            </a:prstGeom>
          </p:spPr>
        </p:pic>
        <p:sp>
          <p:nvSpPr>
            <p:cNvPr id="11" name="TextBox 23"/>
            <p:cNvSpPr txBox="1"/>
            <p:nvPr/>
          </p:nvSpPr>
          <p:spPr>
            <a:xfrm>
              <a:off x="1068858" y="2247588"/>
              <a:ext cx="803189" cy="376930"/>
            </a:xfrm>
            <a:prstGeom prst="rect">
              <a:avLst/>
            </a:prstGeom>
            <a:noFill/>
          </p:spPr>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Sharding software</a:t>
              </a:r>
            </a:p>
          </p:txBody>
        </p:sp>
        <p:sp>
          <p:nvSpPr>
            <p:cNvPr id="12" name="TextBox 24"/>
            <p:cNvSpPr txBox="1"/>
            <p:nvPr/>
          </p:nvSpPr>
          <p:spPr>
            <a:xfrm>
              <a:off x="963827" y="2832108"/>
              <a:ext cx="1099751"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13" name="TextBox 25"/>
            <p:cNvSpPr txBox="1"/>
            <p:nvPr/>
          </p:nvSpPr>
          <p:spPr>
            <a:xfrm>
              <a:off x="2965651" y="2054891"/>
              <a:ext cx="1222414"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RDS</a:t>
              </a:r>
            </a:p>
          </p:txBody>
        </p:sp>
        <p:sp>
          <p:nvSpPr>
            <p:cNvPr id="14" name="TextBox 26"/>
            <p:cNvSpPr txBox="1"/>
            <p:nvPr/>
          </p:nvSpPr>
          <p:spPr>
            <a:xfrm>
              <a:off x="3004050" y="3006451"/>
              <a:ext cx="1222414" cy="253916"/>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RDS</a:t>
              </a:r>
            </a:p>
          </p:txBody>
        </p:sp>
        <p:cxnSp>
          <p:nvCxnSpPr>
            <p:cNvPr id="15" name="Straight Arrow Connector 27"/>
            <p:cNvCxnSpPr>
              <a:stCxn id="10" idx="3"/>
            </p:cNvCxnSpPr>
            <p:nvPr/>
          </p:nvCxnSpPr>
          <p:spPr>
            <a:xfrm flipV="1">
              <a:off x="1977080" y="1850493"/>
              <a:ext cx="1396315" cy="629307"/>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28"/>
            <p:cNvCxnSpPr>
              <a:stCxn id="10" idx="3"/>
            </p:cNvCxnSpPr>
            <p:nvPr/>
          </p:nvCxnSpPr>
          <p:spPr>
            <a:xfrm>
              <a:off x="1977080" y="2479800"/>
              <a:ext cx="1396315" cy="364747"/>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29"/>
            <p:cNvSpPr txBox="1"/>
            <p:nvPr/>
          </p:nvSpPr>
          <p:spPr>
            <a:xfrm rot="20130547">
              <a:off x="1895970" y="1911302"/>
              <a:ext cx="1513350" cy="238575"/>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lastName = A to M</a:t>
              </a:r>
            </a:p>
          </p:txBody>
        </p:sp>
        <p:sp>
          <p:nvSpPr>
            <p:cNvPr id="18" name="TextBox 30"/>
            <p:cNvSpPr txBox="1"/>
            <p:nvPr/>
          </p:nvSpPr>
          <p:spPr>
            <a:xfrm rot="863196">
              <a:off x="1919921" y="2696324"/>
              <a:ext cx="1513350" cy="238575"/>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lastName = N to Z</a:t>
              </a:r>
            </a:p>
          </p:txBody>
        </p:sp>
      </p:grpSp>
      <p:pic>
        <p:nvPicPr>
          <p:cNvPr id="19" name="Picture 18">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0024" y="1347806"/>
            <a:ext cx="429553" cy="429553"/>
          </a:xfrm>
          <a:prstGeom prst="rect">
            <a:avLst/>
          </a:prstGeom>
        </p:spPr>
      </p:pic>
      <p:sp>
        <p:nvSpPr>
          <p:cNvPr id="21" name="Title 1"/>
          <p:cNvSpPr>
            <a:spLocks noGrp="1"/>
          </p:cNvSpPr>
          <p:nvPr>
            <p:ph type="title"/>
          </p:nvPr>
        </p:nvSpPr>
        <p:spPr>
          <a:xfrm>
            <a:off x="238539" y="81491"/>
            <a:ext cx="11115261" cy="1071854"/>
          </a:xfrm>
        </p:spPr>
        <p:txBody>
          <a:bodyPr>
            <a:noAutofit/>
          </a:bodyPr>
          <a:lstStyle/>
          <a:p>
            <a:r>
              <a:rPr lang="en-US" sz="3900" dirty="0"/>
              <a:t>Scaling Amazon RDS Writes with               Database Sharding</a:t>
            </a:r>
          </a:p>
        </p:txBody>
      </p:sp>
    </p:spTree>
    <p:custDataLst>
      <p:tags r:id="rId1"/>
    </p:custDataLst>
    <p:extLst>
      <p:ext uri="{BB962C8B-B14F-4D97-AF65-F5344CB8AC3E}">
        <p14:creationId xmlns:p14="http://schemas.microsoft.com/office/powerpoint/2010/main" val="29771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8" y="1440305"/>
            <a:ext cx="11350487" cy="4913308"/>
          </a:xfrm>
        </p:spPr>
        <p:txBody>
          <a:bodyPr>
            <a:normAutofit/>
          </a:bodyPr>
          <a:lstStyle/>
          <a:p>
            <a:pPr marL="457200" indent="-457200">
              <a:lnSpc>
                <a:spcPct val="100000"/>
              </a:lnSpc>
              <a:spcBef>
                <a:spcPts val="1800"/>
              </a:spcBef>
            </a:pPr>
            <a:r>
              <a:rPr lang="en-US" dirty="0"/>
              <a:t>Add Multiple </a:t>
            </a:r>
            <a:r>
              <a:rPr lang="en-US" b="1" dirty="0">
                <a:latin typeface="Amazon Ember" panose="020B0603020204020204" pitchFamily="34" charset="0"/>
                <a:ea typeface="Amazon Ember" panose="020B0603020204020204" pitchFamily="34" charset="0"/>
                <a:cs typeface="Amazon Ember" panose="020B0603020204020204" pitchFamily="34" charset="0"/>
              </a:rPr>
              <a:t>Read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Replicas</a:t>
            </a:r>
          </a:p>
          <a:p>
            <a:pPr marL="914400" lvl="1" indent="-457200">
              <a:lnSpc>
                <a:spcPct val="100000"/>
              </a:lnSpc>
              <a:spcBef>
                <a:spcPts val="1800"/>
              </a:spcBef>
            </a:pPr>
            <a:r>
              <a:rPr lang="en-US" dirty="0"/>
              <a:t>Horizontally scale for read-heavy workloads</a:t>
            </a:r>
          </a:p>
          <a:p>
            <a:pPr marL="914400" lvl="1" indent="-457200">
              <a:lnSpc>
                <a:spcPct val="100000"/>
              </a:lnSpc>
              <a:spcBef>
                <a:spcPts val="1800"/>
              </a:spcBef>
            </a:pPr>
            <a:r>
              <a:rPr lang="en-US" dirty="0"/>
              <a:t>Offload reporting</a:t>
            </a:r>
          </a:p>
          <a:p>
            <a:pPr marL="457200" indent="-457200">
              <a:lnSpc>
                <a:spcPct val="100000"/>
              </a:lnSpc>
              <a:spcBef>
                <a:spcPts val="1800"/>
              </a:spcBef>
            </a:pPr>
            <a:r>
              <a:rPr lang="en-US" dirty="0"/>
              <a:t>Keep in mind:</a:t>
            </a:r>
          </a:p>
          <a:p>
            <a:pPr marL="914400" lvl="2" indent="-457200">
              <a:lnSpc>
                <a:spcPct val="100000"/>
              </a:lnSpc>
              <a:spcBef>
                <a:spcPts val="1800"/>
              </a:spcBef>
            </a:pPr>
            <a:r>
              <a:rPr lang="en-US" sz="2400" dirty="0"/>
              <a:t>Replication is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asynchronous</a:t>
            </a:r>
          </a:p>
          <a:p>
            <a:pPr marL="914400" lvl="2" indent="-457200">
              <a:lnSpc>
                <a:spcPct val="100000"/>
              </a:lnSpc>
              <a:spcBef>
                <a:spcPts val="1800"/>
              </a:spcBef>
            </a:pPr>
            <a:r>
              <a:rPr lang="en-US" sz="2400" dirty="0"/>
              <a:t>Currently available for Amazon Aurora, MySQL, MariaDB, and PostgreSQL (9.3.5 and later)</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
        <p:nvSpPr>
          <p:cNvPr id="6" name="Title 1"/>
          <p:cNvSpPr>
            <a:spLocks noGrp="1"/>
          </p:cNvSpPr>
          <p:nvPr>
            <p:ph type="title"/>
          </p:nvPr>
        </p:nvSpPr>
        <p:spPr>
          <a:xfrm>
            <a:off x="238539" y="67203"/>
            <a:ext cx="11115261" cy="1244510"/>
          </a:xfrm>
        </p:spPr>
        <p:txBody>
          <a:bodyPr>
            <a:normAutofit fontScale="90000"/>
          </a:bodyPr>
          <a:lstStyle/>
          <a:p>
            <a:r>
              <a:rPr lang="en-US" dirty="0"/>
              <a:t>Horizontal Scaling with Read Replicas:      Amazon RDS</a:t>
            </a:r>
          </a:p>
        </p:txBody>
      </p:sp>
    </p:spTree>
    <p:custDataLst>
      <p:tags r:id="rId1"/>
    </p:custDataLst>
    <p:extLst>
      <p:ext uri="{BB962C8B-B14F-4D97-AF65-F5344CB8AC3E}">
        <p14:creationId xmlns:p14="http://schemas.microsoft.com/office/powerpoint/2010/main" val="4244233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884" y="4023954"/>
            <a:ext cx="1589832" cy="1492923"/>
          </a:xfrm>
          <a:prstGeom prst="rect">
            <a:avLst/>
          </a:prstGeom>
        </p:spPr>
      </p:pic>
      <p:sp>
        <p:nvSpPr>
          <p:cNvPr id="18434" name="Title 1"/>
          <p:cNvSpPr>
            <a:spLocks noGrp="1"/>
          </p:cNvSpPr>
          <p:nvPr>
            <p:ph type="title"/>
          </p:nvPr>
        </p:nvSpPr>
        <p:spPr/>
        <p:txBody>
          <a:bodyPr>
            <a:normAutofit/>
          </a:bodyPr>
          <a:lstStyle/>
          <a:p>
            <a:r>
              <a:rPr lang="en-US" sz="3800" dirty="0"/>
              <a:t>Scaling Amazon RDS: Push-button Scaling</a:t>
            </a:r>
          </a:p>
        </p:txBody>
      </p:sp>
      <p:sp>
        <p:nvSpPr>
          <p:cNvPr id="18435" name="Content Placeholder 2"/>
          <p:cNvSpPr>
            <a:spLocks noGrp="1"/>
          </p:cNvSpPr>
          <p:nvPr>
            <p:ph idx="1"/>
          </p:nvPr>
        </p:nvSpPr>
        <p:spPr/>
        <p:txBody>
          <a:bodyPr>
            <a:normAutofit/>
          </a:bodyPr>
          <a:lstStyle/>
          <a:p>
            <a:pPr marL="457200" lvl="1" indent="-457200">
              <a:spcBef>
                <a:spcPts val="2400"/>
              </a:spcBef>
            </a:pPr>
            <a:r>
              <a:rPr lang="en-US" sz="2800" dirty="0"/>
              <a:t>Scale nodes vertically up or down.</a:t>
            </a:r>
          </a:p>
          <a:p>
            <a:pPr marL="914400" lvl="2" indent="-457200">
              <a:spcBef>
                <a:spcPts val="2400"/>
              </a:spcBef>
            </a:pPr>
            <a:r>
              <a:rPr lang="en-US" sz="2400" dirty="0"/>
              <a:t>From micro to 16xlarge and everything in-between</a:t>
            </a:r>
          </a:p>
          <a:p>
            <a:pPr marL="457200" lvl="1" indent="-457200">
              <a:spcBef>
                <a:spcPts val="2400"/>
              </a:spcBef>
            </a:pPr>
            <a:r>
              <a:rPr lang="en-US" sz="2800" dirty="0"/>
              <a:t>Horizontal scaling with read replicas.</a:t>
            </a:r>
          </a:p>
          <a:p>
            <a:pPr marL="914400" lvl="2" indent="-457200">
              <a:spcBef>
                <a:spcPts val="2400"/>
              </a:spcBef>
            </a:pPr>
            <a:r>
              <a:rPr lang="en-US" sz="2400" dirty="0"/>
              <a:t>Read heavy workloads</a:t>
            </a:r>
          </a:p>
          <a:p>
            <a:pPr marL="457200" lvl="1" indent="-457200">
              <a:spcBef>
                <a:spcPts val="2400"/>
              </a:spcBef>
            </a:pPr>
            <a:r>
              <a:rPr lang="en-US" sz="2800" dirty="0"/>
              <a:t>Scale vertically often with no downtime.</a:t>
            </a:r>
          </a:p>
        </p:txBody>
      </p:sp>
      <p:sp>
        <p:nvSpPr>
          <p:cNvPr id="38" name="Rectangle 37"/>
          <p:cNvSpPr/>
          <p:nvPr/>
        </p:nvSpPr>
        <p:spPr>
          <a:xfrm>
            <a:off x="8337058" y="2931133"/>
            <a:ext cx="2807179" cy="420564"/>
          </a:xfrm>
          <a:prstGeom prst="rect">
            <a:avLst/>
          </a:prstGeom>
        </p:spPr>
        <p:txBody>
          <a:bodyPr wrap="none">
            <a:spAutoFit/>
          </a:bodyPr>
          <a:lstStyle/>
          <a:p>
            <a:pPr algn="ctr"/>
            <a:r>
              <a:rPr lang="en-US" sz="2133" b="1" dirty="0">
                <a:latin typeface="Amazon Ember" panose="020B0603020204020204" pitchFamily="34" charset="0"/>
                <a:ea typeface="Amazon Ember" panose="020B0603020204020204" pitchFamily="34" charset="0"/>
                <a:cs typeface="Amazon Ember" panose="020B0603020204020204" pitchFamily="34" charset="0"/>
              </a:rPr>
              <a:t>Push-Button Scaling</a:t>
            </a:r>
          </a:p>
        </p:txBody>
      </p:sp>
      <p:sp>
        <p:nvSpPr>
          <p:cNvPr id="45" name="Right Arrow 44"/>
          <p:cNvSpPr/>
          <p:nvPr/>
        </p:nvSpPr>
        <p:spPr>
          <a:xfrm rot="20319825">
            <a:off x="9227832" y="5219632"/>
            <a:ext cx="1025632" cy="375907"/>
          </a:xfrm>
          <a:prstGeom prst="rightArrow">
            <a:avLst/>
          </a:prstGeom>
          <a:solidFill>
            <a:schemeClr val="bg2">
              <a:lumMod val="9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56" dirty="0">
              <a:cs typeface="Arial" pitchFamily="34" charset="0"/>
            </a:endParaRPr>
          </a:p>
        </p:txBody>
      </p:sp>
      <p:cxnSp>
        <p:nvCxnSpPr>
          <p:cNvPr id="42" name="Straight Arrow Connector 41"/>
          <p:cNvCxnSpPr/>
          <p:nvPr/>
        </p:nvCxnSpPr>
        <p:spPr>
          <a:xfrm>
            <a:off x="10734800" y="3500397"/>
            <a:ext cx="0" cy="523557"/>
          </a:xfrm>
          <a:prstGeom prst="straightConnector1">
            <a:avLst/>
          </a:prstGeom>
          <a:ln w="190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8801702" y="3500398"/>
            <a:ext cx="2403" cy="1441239"/>
          </a:xfrm>
          <a:prstGeom prst="straightConnector1">
            <a:avLst/>
          </a:prstGeom>
          <a:ln w="19050">
            <a:solidFill>
              <a:schemeClr val="tx1"/>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239" y="5045090"/>
            <a:ext cx="1103733" cy="1036455"/>
          </a:xfrm>
          <a:prstGeom prst="rect">
            <a:avLst/>
          </a:prstGeom>
        </p:spPr>
      </p:pic>
      <p:pic>
        <p:nvPicPr>
          <p:cNvPr id="10" name="Picture 9">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890182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Scaling for DynamoDB</a:t>
            </a:r>
          </a:p>
        </p:txBody>
      </p:sp>
      <p:sp>
        <p:nvSpPr>
          <p:cNvPr id="7" name="Content Placeholder 6"/>
          <p:cNvSpPr>
            <a:spLocks noGrp="1"/>
          </p:cNvSpPr>
          <p:nvPr>
            <p:ph idx="1"/>
          </p:nvPr>
        </p:nvSpPr>
        <p:spPr>
          <a:xfrm>
            <a:off x="238539" y="1440304"/>
            <a:ext cx="7005223" cy="5146233"/>
          </a:xfrm>
        </p:spPr>
        <p:txBody>
          <a:bodyPr>
            <a:normAutofit/>
          </a:bodyPr>
          <a:lstStyle/>
          <a:p>
            <a:pPr marL="457200" lvl="1" indent="-457200">
              <a:spcBef>
                <a:spcPts val="2400"/>
              </a:spcBef>
            </a:pPr>
            <a:r>
              <a:rPr lang="en-US" dirty="0"/>
              <a:t>Automate capacity management for tables and global secondary indexes.</a:t>
            </a:r>
          </a:p>
          <a:p>
            <a:pPr marL="457200" lvl="1" indent="-457200">
              <a:spcBef>
                <a:spcPts val="2400"/>
              </a:spcBef>
            </a:pPr>
            <a:r>
              <a:rPr lang="en-US" dirty="0"/>
              <a:t>Specify the desired target use and provide upper and lower bounds for read and write capacity.</a:t>
            </a:r>
          </a:p>
          <a:p>
            <a:pPr marL="457200" lvl="1" indent="-457200">
              <a:spcBef>
                <a:spcPts val="2400"/>
              </a:spcBef>
            </a:pPr>
            <a:r>
              <a:rPr lang="en-US" dirty="0"/>
              <a:t>DynamoDB monitors throughput consumption using Amazon CloudWatch alarms </a:t>
            </a:r>
          </a:p>
          <a:p>
            <a:pPr marL="914400" lvl="2" indent="-457200">
              <a:spcBef>
                <a:spcPts val="2400"/>
              </a:spcBef>
            </a:pPr>
            <a:r>
              <a:rPr lang="en-US" sz="2200" dirty="0"/>
              <a:t>Then will adjust provisioned capacity up or down as needed.</a:t>
            </a:r>
          </a:p>
          <a:p>
            <a:pPr marL="457200" lvl="1" indent="-457200">
              <a:spcBef>
                <a:spcPts val="2400"/>
              </a:spcBef>
            </a:pPr>
            <a:r>
              <a:rPr lang="en-US" dirty="0"/>
              <a:t>Default for all new tables and indexes.</a:t>
            </a:r>
          </a:p>
        </p:txBody>
      </p:sp>
      <p:pic>
        <p:nvPicPr>
          <p:cNvPr id="8" name="Picture 7"/>
          <p:cNvPicPr>
            <a:picLocks noChangeAspect="1"/>
          </p:cNvPicPr>
          <p:nvPr/>
        </p:nvPicPr>
        <p:blipFill>
          <a:blip r:embed="rId4"/>
          <a:stretch>
            <a:fillRect/>
          </a:stretch>
        </p:blipFill>
        <p:spPr>
          <a:xfrm>
            <a:off x="7422270" y="2501456"/>
            <a:ext cx="4402671" cy="278738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177663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2800" y="5516816"/>
            <a:ext cx="4364432" cy="707694"/>
          </a:xfrm>
          <a:prstGeom prst="rect">
            <a:avLst/>
          </a:prstGeom>
        </p:spPr>
        <p:txBody>
          <a:bodyPr wrap="square">
            <a:spAutoFit/>
          </a:bodyPr>
          <a:lstStyle/>
          <a:p>
            <a:pPr algn="ctr"/>
            <a:r>
              <a:rPr lang="en-US" sz="1333" dirty="0">
                <a:solidFill>
                  <a:schemeClr val="tx1">
                    <a:lumMod val="50000"/>
                    <a:lumOff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Peak Games is the largest and fastest-growing gaming company focused on the emerging markets of Turkey, Middle East and North Africa.</a:t>
            </a:r>
          </a:p>
        </p:txBody>
      </p:sp>
      <p:sp>
        <p:nvSpPr>
          <p:cNvPr id="10" name="TextBox 9"/>
          <p:cNvSpPr txBox="1"/>
          <p:nvPr/>
        </p:nvSpPr>
        <p:spPr>
          <a:xfrm>
            <a:off x="788107" y="1658420"/>
            <a:ext cx="4364429" cy="2225930"/>
          </a:xfrm>
          <a:prstGeom prst="rect">
            <a:avLst/>
          </a:prstGeom>
          <a:noFill/>
        </p:spPr>
        <p:txBody>
          <a:bodyPr wrap="square" rtlCol="0">
            <a:spAutoFit/>
          </a:bodyPr>
          <a:lstStyle/>
          <a:p>
            <a:pPr algn="ctr">
              <a:lnSpc>
                <a:spcPct val="130000"/>
              </a:lnSpc>
            </a:pPr>
            <a:r>
              <a:rPr lang="en-US" sz="2133"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We had to provision servers through email and wait four to six hours. If there was a problem, we had to manually import all the backups to new servers.</a:t>
            </a:r>
          </a:p>
        </p:txBody>
      </p:sp>
      <p:sp>
        <p:nvSpPr>
          <p:cNvPr id="2" name="Rounded Rectangle 1"/>
          <p:cNvSpPr/>
          <p:nvPr/>
        </p:nvSpPr>
        <p:spPr>
          <a:xfrm>
            <a:off x="675653" y="1482646"/>
            <a:ext cx="4589340"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788112" y="3822208"/>
            <a:ext cx="4364424" cy="769634"/>
          </a:xfrm>
          <a:prstGeom prst="rect">
            <a:avLst/>
          </a:prstGeom>
          <a:noFill/>
        </p:spPr>
        <p:txBody>
          <a:bodyPr wrap="squar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Serdar Sahin</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Head of Cloud and Big Data Services, </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Peak Games</a:t>
            </a:r>
          </a:p>
        </p:txBody>
      </p:sp>
      <p:grpSp>
        <p:nvGrpSpPr>
          <p:cNvPr id="17" name="Group 16"/>
          <p:cNvGrpSpPr/>
          <p:nvPr/>
        </p:nvGrpSpPr>
        <p:grpSpPr>
          <a:xfrm>
            <a:off x="4971142" y="5051823"/>
            <a:ext cx="488309" cy="929152"/>
            <a:chOff x="7547498" y="3514651"/>
            <a:chExt cx="366232" cy="696864"/>
          </a:xfrm>
        </p:grpSpPr>
        <p:sp useBgFill="1">
          <p:nvSpPr>
            <p:cNvPr id="5" name="Rectangle 4"/>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67481"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485565" y="1272024"/>
            <a:ext cx="488309" cy="929152"/>
            <a:chOff x="7547498" y="3514651"/>
            <a:chExt cx="366232" cy="696864"/>
          </a:xfrm>
        </p:grpSpPr>
        <p:sp useBgFill="1">
          <p:nvSpPr>
            <p:cNvPr id="19" name="Rectangle 18"/>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55667" y="3557489"/>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5" name="Rectangle 14"/>
          <p:cNvSpPr/>
          <p:nvPr/>
        </p:nvSpPr>
        <p:spPr>
          <a:xfrm>
            <a:off x="5682223" y="1335573"/>
            <a:ext cx="6145342" cy="4818820"/>
          </a:xfrm>
          <a:prstGeom prst="rect">
            <a:avLst/>
          </a:prstGeom>
        </p:spPr>
        <p:txBody>
          <a:bodyPr wrap="square">
            <a:spAutoFit/>
          </a:bodyPr>
          <a:lstStyle/>
          <a:p>
            <a:pPr marL="0" lvl="1">
              <a:lnSpc>
                <a:spcPct val="110000"/>
              </a:lnSpc>
              <a:spcBef>
                <a:spcPts val="1600"/>
              </a:spcBef>
            </a:pP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Challenge:</a:t>
            </a:r>
          </a:p>
          <a:p>
            <a:pPr lvl="1" indent="-457200">
              <a:lnSpc>
                <a:spcPct val="90000"/>
              </a:lnSpc>
              <a:spcBef>
                <a:spcPts val="24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Peak Games, based in Turkey, is a gaming company with 25 million players across the Middle East and North Africa.</a:t>
            </a:r>
          </a:p>
          <a:p>
            <a:pPr lvl="1" indent="-457200">
              <a:lnSpc>
                <a:spcPct val="90000"/>
              </a:lnSpc>
              <a:spcBef>
                <a:spcPts val="24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In 2011, they were using a </a:t>
            </a:r>
            <a:r>
              <a:rPr lang="en-US" sz="2200" dirty="0" err="1">
                <a:latin typeface="Amazon Ember Light" charset="0"/>
                <a:ea typeface="Amazon Ember Light" charset="0"/>
                <a:cs typeface="Amazon Ember Light" charset="0"/>
              </a:rPr>
              <a:t>colocated</a:t>
            </a:r>
            <a:r>
              <a:rPr lang="en-US" sz="2200" dirty="0">
                <a:latin typeface="Amazon Ember Light" charset="0"/>
                <a:ea typeface="Amazon Ember Light" charset="0"/>
                <a:cs typeface="Amazon Ember Light" charset="0"/>
              </a:rPr>
              <a:t> server solution and could not keep up with managing scaling, backups, provisioning and setting up new servers, HA, and disaster recovery, or DR.</a:t>
            </a:r>
          </a:p>
          <a:p>
            <a:pPr lvl="1" indent="-457200">
              <a:lnSpc>
                <a:spcPct val="90000"/>
              </a:lnSpc>
              <a:spcBef>
                <a:spcPts val="24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Needed to avoid a large up-front investment for new servers, and wanted greater scalability for unpredictable game launches.</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5431" y="4659053"/>
            <a:ext cx="1159171" cy="594760"/>
          </a:xfrm>
          <a:prstGeom prst="rect">
            <a:avLst/>
          </a:prstGeom>
        </p:spPr>
      </p:pic>
      <p:sp>
        <p:nvSpPr>
          <p:cNvPr id="7" name="Title 6"/>
          <p:cNvSpPr>
            <a:spLocks noGrp="1"/>
          </p:cNvSpPr>
          <p:nvPr>
            <p:ph type="title"/>
          </p:nvPr>
        </p:nvSpPr>
        <p:spPr/>
        <p:txBody>
          <a:bodyPr>
            <a:normAutofit/>
          </a:bodyPr>
          <a:lstStyle/>
          <a:p>
            <a:r>
              <a:rPr lang="en-US" dirty="0"/>
              <a:t>Case Study: Peak Games</a:t>
            </a:r>
          </a:p>
        </p:txBody>
      </p:sp>
    </p:spTree>
    <p:custDataLst>
      <p:tags r:id="rId1"/>
    </p:custDataLst>
    <p:extLst>
      <p:ext uri="{BB962C8B-B14F-4D97-AF65-F5344CB8AC3E}">
        <p14:creationId xmlns:p14="http://schemas.microsoft.com/office/powerpoint/2010/main" val="4229388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592024" y="1527762"/>
            <a:ext cx="5491287" cy="5286761"/>
            <a:chOff x="8706562" y="929336"/>
            <a:chExt cx="3751389" cy="3965071"/>
          </a:xfrm>
        </p:grpSpPr>
        <p:sp>
          <p:nvSpPr>
            <p:cNvPr id="10" name="TextBox 9"/>
            <p:cNvSpPr txBox="1"/>
            <p:nvPr/>
          </p:nvSpPr>
          <p:spPr>
            <a:xfrm>
              <a:off x="8877671" y="1217279"/>
              <a:ext cx="3412491" cy="1989487"/>
            </a:xfrm>
            <a:prstGeom prst="rect">
              <a:avLst/>
            </a:prstGeom>
            <a:noFill/>
          </p:spPr>
          <p:txBody>
            <a:bodyPr wrap="square" rtlCol="0">
              <a:spAutoFit/>
            </a:bodyPr>
            <a:lstStyle/>
            <a:p>
              <a:pPr algn="ctr">
                <a:lnSpc>
                  <a:spcPct val="130000"/>
                </a:lnSpc>
              </a:pPr>
              <a:r>
                <a:rPr lang="en-US" sz="2133" dirty="0">
                  <a:latin typeface="Amazon Ember Light" panose="020B0403020204020204" pitchFamily="34" charset="0"/>
                  <a:ea typeface="Amazon Ember Light" panose="020B0403020204020204" pitchFamily="34" charset="0"/>
                  <a:cs typeface="Amazon Ember Light" panose="020B0403020204020204" pitchFamily="34" charset="0"/>
                </a:rPr>
                <a:t>Whenever we launch a new application or game, we first determine the AWS services we can use, which greatly reduces time to market and devops overhead. We then scale our infrastructure based on the load.</a:t>
              </a:r>
              <a:endParaRPr lang="en-US" sz="2133"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ounded Rectangle 1"/>
            <p:cNvSpPr/>
            <p:nvPr/>
          </p:nvSpPr>
          <p:spPr>
            <a:xfrm>
              <a:off x="8830074" y="1007624"/>
              <a:ext cx="3496830" cy="3388495"/>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p:cNvGrpSpPr/>
            <p:nvPr/>
          </p:nvGrpSpPr>
          <p:grpSpPr>
            <a:xfrm>
              <a:off x="12091719" y="4183688"/>
              <a:ext cx="366232" cy="710719"/>
              <a:chOff x="7532698" y="4013831"/>
              <a:chExt cx="366232" cy="710719"/>
            </a:xfrm>
          </p:grpSpPr>
          <p:sp useBgFill="1">
            <p:nvSpPr>
              <p:cNvPr id="5" name="Rectangle 4"/>
              <p:cNvSpPr>
                <a:spLocks noChangeAspect="1"/>
              </p:cNvSpPr>
              <p:nvPr/>
            </p:nvSpPr>
            <p:spPr>
              <a:xfrm>
                <a:off x="7532698" y="401383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532698" y="4070524"/>
                <a:ext cx="220115"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8706562" y="929336"/>
              <a:ext cx="366232" cy="711156"/>
              <a:chOff x="7511724" y="3594328"/>
              <a:chExt cx="366232" cy="711156"/>
            </a:xfrm>
          </p:grpSpPr>
          <p:sp useBgFill="1">
            <p:nvSpPr>
              <p:cNvPr id="19" name="Rectangle 18"/>
              <p:cNvSpPr>
                <a:spLocks noChangeAspect="1"/>
              </p:cNvSpPr>
              <p:nvPr/>
            </p:nvSpPr>
            <p:spPr>
              <a:xfrm>
                <a:off x="7511724" y="3594328"/>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7516944" y="3651458"/>
                <a:ext cx="220115"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sp>
        <p:nvSpPr>
          <p:cNvPr id="21" name="Content Placeholder 2"/>
          <p:cNvSpPr txBox="1">
            <a:spLocks/>
          </p:cNvSpPr>
          <p:nvPr/>
        </p:nvSpPr>
        <p:spPr>
          <a:xfrm>
            <a:off x="231020" y="1211123"/>
            <a:ext cx="6405230" cy="520408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110000"/>
              </a:lnSpc>
              <a:spcBef>
                <a:spcPts val="1600"/>
              </a:spcBef>
              <a:buNone/>
            </a:pP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Solution: </a:t>
            </a:r>
            <a:r>
              <a:rPr lang="en-US" sz="2667" dirty="0">
                <a:latin typeface="Amazon Ember" panose="020B0603020204020204" pitchFamily="34" charset="0"/>
                <a:ea typeface="Amazon Ember" panose="020B0603020204020204" pitchFamily="34" charset="0"/>
                <a:cs typeface="Amazon Ember" panose="020B0603020204020204" pitchFamily="34" charset="0"/>
              </a:rPr>
              <a:t>Move to the AWS Cloud</a:t>
            </a:r>
          </a:p>
          <a:p>
            <a:pPr marL="0" lvl="1" indent="0" defTabSz="914400">
              <a:lnSpc>
                <a:spcPct val="90000"/>
              </a:lnSpc>
              <a:spcBef>
                <a:spcPts val="1200"/>
              </a:spcBef>
              <a:buClr>
                <a:schemeClr val="bg2">
                  <a:lumMod val="10000"/>
                </a:schemeClr>
              </a:buClr>
              <a:buNone/>
            </a:pPr>
            <a:r>
              <a:rPr lang="en-US" dirty="0">
                <a:latin typeface="Amazon Ember Light" charset="0"/>
                <a:ea typeface="Amazon Ember Light" charset="0"/>
                <a:cs typeface="Amazon Ember Light" charset="0"/>
              </a:rPr>
              <a:t>Peak Games uses:</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EC2 in Auto Scaling groups </a:t>
            </a:r>
            <a:r>
              <a:rPr lang="en-US" sz="2000" dirty="0">
                <a:latin typeface="Amazon Ember Light" charset="0"/>
                <a:ea typeface="Amazon Ember Light" charset="0"/>
                <a:cs typeface="Amazon Ember Light" charset="0"/>
              </a:rPr>
              <a:t>for its game service.</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RDS with MySQL </a:t>
            </a:r>
            <a:r>
              <a:rPr lang="en-US" sz="2000" dirty="0">
                <a:latin typeface="Amazon Ember Light" charset="0"/>
                <a:ea typeface="Amazon Ember Light" charset="0"/>
                <a:cs typeface="Amazon Ember Light" charset="0"/>
              </a:rPr>
              <a:t>for storing data.</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S3 </a:t>
            </a:r>
            <a:r>
              <a:rPr lang="en-US" sz="2000" dirty="0">
                <a:latin typeface="Amazon Ember Light" charset="0"/>
                <a:ea typeface="Amazon Ember Light" charset="0"/>
                <a:cs typeface="Amazon Ember Light" charset="0"/>
              </a:rPr>
              <a:t>to store backups and game assets.</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ElastiCache </a:t>
            </a:r>
            <a:r>
              <a:rPr lang="en-US" sz="2000" dirty="0">
                <a:latin typeface="Amazon Ember Light" charset="0"/>
                <a:ea typeface="Amazon Ember Light" charset="0"/>
                <a:cs typeface="Amazon Ember Light" charset="0"/>
              </a:rPr>
              <a:t>to improve performance of their web applications.</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Elastic Load Balancing </a:t>
            </a:r>
            <a:r>
              <a:rPr lang="en-US" sz="2000" dirty="0">
                <a:latin typeface="Amazon Ember Light" charset="0"/>
                <a:ea typeface="Amazon Ember Light" charset="0"/>
                <a:cs typeface="Amazon Ember Light" charset="0"/>
              </a:rPr>
              <a:t>to distribute traffic across applications.</a:t>
            </a:r>
          </a:p>
          <a:p>
            <a:pPr marL="457200" lvl="1" indent="-457200" defTabSz="914400">
              <a:lnSpc>
                <a:spcPct val="90000"/>
              </a:lnSpc>
              <a:spcBef>
                <a:spcPts val="1800"/>
              </a:spcBef>
              <a:buClr>
                <a:schemeClr val="bg2">
                  <a:lumMod val="10000"/>
                </a:schemeClr>
              </a:buClr>
              <a:buBlip>
                <a:blip r:embed="rId5"/>
              </a:buBlip>
            </a:pP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SNS </a:t>
            </a:r>
            <a:r>
              <a:rPr lang="en-US" sz="2000" dirty="0">
                <a:latin typeface="Amazon Ember Light" charset="0"/>
                <a:ea typeface="Amazon Ember Light" charset="0"/>
                <a:cs typeface="Amazon Ember Light" charset="0"/>
              </a:rPr>
              <a:t>for internal applications (e.g. to push marketing notifications directly to users).</a:t>
            </a:r>
          </a:p>
        </p:txBody>
      </p:sp>
      <p:sp>
        <p:nvSpPr>
          <p:cNvPr id="15" name="TextBox 14"/>
          <p:cNvSpPr txBox="1"/>
          <p:nvPr/>
        </p:nvSpPr>
        <p:spPr>
          <a:xfrm>
            <a:off x="7152416" y="4447276"/>
            <a:ext cx="4364424" cy="769634"/>
          </a:xfrm>
          <a:prstGeom prst="rect">
            <a:avLst/>
          </a:prstGeom>
          <a:noFill/>
        </p:spPr>
        <p:txBody>
          <a:bodyPr wrap="squar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Serdar Sahin</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Head of Cloud and Big Data Services, </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Peak Games</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2565" y="5360534"/>
            <a:ext cx="1159171" cy="594760"/>
          </a:xfrm>
          <a:prstGeom prst="rect">
            <a:avLst/>
          </a:prstGeom>
        </p:spPr>
      </p:pic>
      <p:sp>
        <p:nvSpPr>
          <p:cNvPr id="24" name="Title 6"/>
          <p:cNvSpPr>
            <a:spLocks noGrp="1"/>
          </p:cNvSpPr>
          <p:nvPr>
            <p:ph type="title"/>
          </p:nvPr>
        </p:nvSpPr>
        <p:spPr>
          <a:xfrm>
            <a:off x="238539" y="263527"/>
            <a:ext cx="11115261" cy="779463"/>
          </a:xfrm>
        </p:spPr>
        <p:txBody>
          <a:bodyPr>
            <a:normAutofit/>
          </a:bodyPr>
          <a:lstStyle/>
          <a:p>
            <a:r>
              <a:rPr lang="en-US" dirty="0"/>
              <a:t>Solution: Peak Games</a:t>
            </a:r>
          </a:p>
        </p:txBody>
      </p:sp>
    </p:spTree>
    <p:custDataLst>
      <p:tags r:id="rId1"/>
    </p:custDataLst>
    <p:extLst>
      <p:ext uri="{BB962C8B-B14F-4D97-AF65-F5344CB8AC3E}">
        <p14:creationId xmlns:p14="http://schemas.microsoft.com/office/powerpoint/2010/main" val="3510870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Best Practice: Enable Scalability</a:t>
            </a:r>
          </a:p>
        </p:txBody>
      </p:sp>
      <p:sp>
        <p:nvSpPr>
          <p:cNvPr id="3" name="Content Placeholder 2"/>
          <p:cNvSpPr>
            <a:spLocks noGrp="1"/>
          </p:cNvSpPr>
          <p:nvPr>
            <p:ph idx="1"/>
          </p:nvPr>
        </p:nvSpPr>
        <p:spPr>
          <a:xfrm>
            <a:off x="889156" y="1470721"/>
            <a:ext cx="4184375" cy="1284071"/>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0" indent="0" algn="ctr">
              <a:spcAft>
                <a:spcPts val="800"/>
              </a:spcAft>
              <a:buNone/>
            </a:pPr>
            <a:r>
              <a:rPr lang="en-US" sz="2400" i="1" dirty="0"/>
              <a:t>Ensure that your architecture can handle changes in demand.</a:t>
            </a:r>
          </a:p>
        </p:txBody>
      </p:sp>
      <p:sp>
        <p:nvSpPr>
          <p:cNvPr id="7" name="Rectangle 6"/>
          <p:cNvSpPr/>
          <p:nvPr/>
        </p:nvSpPr>
        <p:spPr>
          <a:xfrm>
            <a:off x="5714569" y="1512591"/>
            <a:ext cx="5586426" cy="1200329"/>
          </a:xfrm>
          <a:prstGeom prst="rect">
            <a:avLst/>
          </a:prstGeom>
        </p:spPr>
        <p:txBody>
          <a:bodyPr wrap="square">
            <a:spAutoFit/>
          </a:bodyPr>
          <a:lstStyle/>
          <a:p>
            <a:pPr algn="ctr">
              <a:spcBef>
                <a:spcPct val="20000"/>
              </a:spcBef>
            </a:pPr>
            <a:r>
              <a:rPr lang="en-US" sz="2400" dirty="0">
                <a:latin typeface="Amazon Ember Light" charset="0"/>
                <a:ea typeface="Amazon Ember Light" charset="0"/>
                <a:cs typeface="Amazon Ember Light" charset="0"/>
              </a:rPr>
              <a:t>A key advantage of a cloud-based infrastructure is how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quickly</a:t>
            </a:r>
            <a:r>
              <a:rPr lang="en-US" sz="2400" dirty="0">
                <a:latin typeface="Amazon Ember Light" charset="0"/>
                <a:ea typeface="Amazon Ember Light" charset="0"/>
                <a:cs typeface="Amazon Ember Light" charset="0"/>
              </a:rPr>
              <a:t> you can respond to changes in resource needs.</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299" y="5084416"/>
            <a:ext cx="1031375" cy="996812"/>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9404555" y="4223060"/>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6" name="TextBox 15"/>
          <p:cNvSpPr txBox="1"/>
          <p:nvPr/>
        </p:nvSpPr>
        <p:spPr>
          <a:xfrm>
            <a:off x="4492298" y="3189510"/>
            <a:ext cx="1119795"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Application  servers at </a:t>
            </a:r>
            <a:r>
              <a:rPr lang="en-US" sz="1467"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 full</a:t>
            </a:r>
            <a:r>
              <a:rPr lang="en-US" sz="1467" b="1" dirty="0">
                <a:latin typeface="Amazon Ember" panose="020B0603020204020204" pitchFamily="34" charset="0"/>
                <a:ea typeface="Amazon Ember" panose="020B0603020204020204" pitchFamily="34" charset="0"/>
                <a:cs typeface="Amazon Ember" panose="020B0603020204020204" pitchFamily="34" charset="0"/>
              </a:rPr>
              <a:t> capacity</a:t>
            </a:r>
          </a:p>
        </p:txBody>
      </p:sp>
      <p:pic>
        <p:nvPicPr>
          <p:cNvPr id="17" name="Picture 16" descr="Us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820" y="4229066"/>
            <a:ext cx="975360" cy="975360"/>
          </a:xfrm>
          <a:prstGeom prst="rect">
            <a:avLst/>
          </a:prstGeom>
        </p:spPr>
      </p:pic>
      <p:sp>
        <p:nvSpPr>
          <p:cNvPr id="18" name="TextBox 17"/>
          <p:cNvSpPr txBox="1"/>
          <p:nvPr/>
        </p:nvSpPr>
        <p:spPr>
          <a:xfrm>
            <a:off x="8249063" y="4378192"/>
            <a:ext cx="1018259"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Admin launches new server</a:t>
            </a:r>
          </a:p>
        </p:txBody>
      </p:sp>
      <p:cxnSp>
        <p:nvCxnSpPr>
          <p:cNvPr id="19" name="Straight Arrow Connector 18"/>
          <p:cNvCxnSpPr>
            <a:endCxn id="9" idx="3"/>
          </p:cNvCxnSpPr>
          <p:nvPr/>
        </p:nvCxnSpPr>
        <p:spPr>
          <a:xfrm flipH="1">
            <a:off x="6479673" y="4911835"/>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5597610" y="5191727"/>
            <a:ext cx="730356" cy="767613"/>
          </a:xfrm>
          <a:prstGeom prst="roundRect">
            <a:avLst/>
          </a:prstGeom>
          <a:solidFill>
            <a:schemeClr val="bg2">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4522720" y="5279899"/>
            <a:ext cx="1018259"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New server takes time to launch </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909" y="3542820"/>
            <a:ext cx="947131" cy="999748"/>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3879" y="4269828"/>
            <a:ext cx="975360" cy="942848"/>
          </a:xfrm>
          <a:prstGeom prst="rect">
            <a:avLst/>
          </a:prstGeom>
        </p:spPr>
      </p:pic>
      <p:sp>
        <p:nvSpPr>
          <p:cNvPr id="30" name="TextBox 29"/>
          <p:cNvSpPr txBox="1"/>
          <p:nvPr/>
        </p:nvSpPr>
        <p:spPr>
          <a:xfrm>
            <a:off x="814696" y="4376949"/>
            <a:ext cx="1149811" cy="677301"/>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Users prevented from access</a:t>
            </a:r>
          </a:p>
        </p:txBody>
      </p:sp>
      <p:cxnSp>
        <p:nvCxnSpPr>
          <p:cNvPr id="31" name="Straight Arrow Connector 30"/>
          <p:cNvCxnSpPr>
            <a:stCxn id="29" idx="3"/>
            <a:endCxn id="23" idx="1"/>
          </p:cNvCxnSpPr>
          <p:nvPr/>
        </p:nvCxnSpPr>
        <p:spPr>
          <a:xfrm flipV="1">
            <a:off x="3009239" y="4042695"/>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35" name="Multiply 34"/>
          <p:cNvSpPr/>
          <p:nvPr/>
        </p:nvSpPr>
        <p:spPr>
          <a:xfrm>
            <a:off x="3710210" y="4095778"/>
            <a:ext cx="812511" cy="72054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485839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54937" y="1246156"/>
            <a:ext cx="4240554" cy="5588766"/>
            <a:chOff x="9483930" y="842942"/>
            <a:chExt cx="3180415" cy="4191574"/>
          </a:xfrm>
        </p:grpSpPr>
        <p:sp>
          <p:nvSpPr>
            <p:cNvPr id="10" name="TextBox 9"/>
            <p:cNvSpPr txBox="1"/>
            <p:nvPr/>
          </p:nvSpPr>
          <p:spPr>
            <a:xfrm>
              <a:off x="9637592" y="1217279"/>
              <a:ext cx="2881011" cy="1989487"/>
            </a:xfrm>
            <a:prstGeom prst="rect">
              <a:avLst/>
            </a:prstGeom>
            <a:noFill/>
          </p:spPr>
          <p:txBody>
            <a:bodyPr wrap="square" rtlCol="0">
              <a:spAutoFit/>
            </a:bodyPr>
            <a:lstStyle/>
            <a:p>
              <a:pPr algn="ctr">
                <a:lnSpc>
                  <a:spcPct val="130000"/>
                </a:lnSpc>
              </a:pPr>
              <a:r>
                <a:rPr lang="en-US" sz="2133"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We’re developing new games constantly. Thanks to AWS, our devops team can set up the infrastructure for our new games while supporting our existing games.</a:t>
              </a:r>
            </a:p>
          </p:txBody>
        </p:sp>
        <p:sp>
          <p:nvSpPr>
            <p:cNvPr id="2" name="Rounded Rectangle 1"/>
            <p:cNvSpPr/>
            <p:nvPr/>
          </p:nvSpPr>
          <p:spPr>
            <a:xfrm>
              <a:off x="9583499" y="1007624"/>
              <a:ext cx="2972824" cy="3466286"/>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p:cNvGrpSpPr/>
            <p:nvPr/>
          </p:nvGrpSpPr>
          <p:grpSpPr>
            <a:xfrm>
              <a:off x="12298113" y="4285403"/>
              <a:ext cx="366232" cy="749113"/>
              <a:chOff x="7739092" y="4115546"/>
              <a:chExt cx="366232" cy="749113"/>
            </a:xfrm>
          </p:grpSpPr>
          <p:sp useBgFill="1">
            <p:nvSpPr>
              <p:cNvPr id="5" name="Rectangle 4"/>
              <p:cNvSpPr>
                <a:spLocks noChangeAspect="1"/>
              </p:cNvSpPr>
              <p:nvPr/>
            </p:nvSpPr>
            <p:spPr>
              <a:xfrm>
                <a:off x="7739092" y="4115546"/>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TextBox 3"/>
              <p:cNvSpPr txBox="1">
                <a:spLocks/>
              </p:cNvSpPr>
              <p:nvPr/>
            </p:nvSpPr>
            <p:spPr>
              <a:xfrm>
                <a:off x="7767788" y="4210634"/>
                <a:ext cx="241653" cy="654025"/>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nvGrpSpPr>
            <p:cNvPr id="18" name="Group 17"/>
            <p:cNvGrpSpPr/>
            <p:nvPr/>
          </p:nvGrpSpPr>
          <p:grpSpPr>
            <a:xfrm>
              <a:off x="9483930" y="842942"/>
              <a:ext cx="403399" cy="732156"/>
              <a:chOff x="8289092" y="3507934"/>
              <a:chExt cx="403399" cy="732156"/>
            </a:xfrm>
          </p:grpSpPr>
          <p:sp useBgFill="1">
            <p:nvSpPr>
              <p:cNvPr id="19" name="Rectangle 18"/>
              <p:cNvSpPr>
                <a:spLocks noChangeAspect="1"/>
              </p:cNvSpPr>
              <p:nvPr/>
            </p:nvSpPr>
            <p:spPr>
              <a:xfrm>
                <a:off x="8326259" y="3507934"/>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a:spLocks/>
              </p:cNvSpPr>
              <p:nvPr/>
            </p:nvSpPr>
            <p:spPr>
              <a:xfrm>
                <a:off x="8289092" y="3586064"/>
                <a:ext cx="241653"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sp>
        <p:nvSpPr>
          <p:cNvPr id="21" name="Content Placeholder 2"/>
          <p:cNvSpPr txBox="1">
            <a:spLocks/>
          </p:cNvSpPr>
          <p:nvPr/>
        </p:nvSpPr>
        <p:spPr>
          <a:xfrm>
            <a:off x="4684219" y="1525366"/>
            <a:ext cx="7107447" cy="449715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110000"/>
              </a:lnSpc>
              <a:spcBef>
                <a:spcPts val="1600"/>
              </a:spcBef>
              <a:buNone/>
            </a:pP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Benefits:</a:t>
            </a:r>
          </a:p>
          <a:p>
            <a:pPr marL="457200" lvl="1" indent="-457200" defTabSz="914400">
              <a:lnSpc>
                <a:spcPct val="90000"/>
              </a:lnSpc>
              <a:spcBef>
                <a:spcPts val="2400"/>
              </a:spcBef>
              <a:buClr>
                <a:schemeClr val="bg2">
                  <a:lumMod val="10000"/>
                </a:schemeClr>
              </a:buClr>
              <a:buBlip>
                <a:blip r:embed="rId5"/>
              </a:buBlip>
            </a:pPr>
            <a:r>
              <a:rPr lang="en-US" dirty="0">
                <a:latin typeface="Amazon Ember Light" charset="0"/>
                <a:ea typeface="Amazon Ember Light" charset="0"/>
                <a:cs typeface="Amazon Ember Light" charset="0"/>
              </a:rPr>
              <a:t>By moving to AWS, Peak Games reduced provisioning time from 4-6 hours to 10 minutes. </a:t>
            </a:r>
          </a:p>
          <a:p>
            <a:pPr marL="457200" lvl="1" indent="-457200" defTabSz="914400">
              <a:lnSpc>
                <a:spcPct val="90000"/>
              </a:lnSpc>
              <a:spcBef>
                <a:spcPts val="2400"/>
              </a:spcBef>
              <a:buClr>
                <a:schemeClr val="bg2">
                  <a:lumMod val="10000"/>
                </a:schemeClr>
              </a:buClr>
              <a:buBlip>
                <a:blip r:embed="rId5"/>
              </a:buBlip>
            </a:pPr>
            <a:r>
              <a:rPr lang="en-US" dirty="0">
                <a:latin typeface="Amazon Ember Light" charset="0"/>
                <a:ea typeface="Amazon Ember Light" charset="0"/>
                <a:cs typeface="Amazon Ember Light" charset="0"/>
              </a:rPr>
              <a:t>Auto Scaling their game and data layers allows them to handle sharp changes in demand over the course of a day.</a:t>
            </a:r>
          </a:p>
          <a:p>
            <a:pPr marL="457200" lvl="1" indent="-457200" defTabSz="914400">
              <a:lnSpc>
                <a:spcPct val="90000"/>
              </a:lnSpc>
              <a:spcBef>
                <a:spcPts val="2400"/>
              </a:spcBef>
              <a:buClr>
                <a:schemeClr val="bg2">
                  <a:lumMod val="10000"/>
                </a:schemeClr>
              </a:buClr>
              <a:buBlip>
                <a:blip r:embed="rId5"/>
              </a:buBlip>
            </a:pPr>
            <a:r>
              <a:rPr lang="en-US" dirty="0">
                <a:latin typeface="Amazon Ember Light" charset="0"/>
                <a:ea typeface="Amazon Ember Light" charset="0"/>
                <a:cs typeface="Amazon Ember Light" charset="0"/>
              </a:rPr>
              <a:t>They also reduced time to market by 75%, as well as cut operational costs and staff needs, while increasing flexibility, game availability, and scalability.</a:t>
            </a:r>
          </a:p>
          <a:p>
            <a:pPr lvl="1">
              <a:lnSpc>
                <a:spcPct val="110000"/>
              </a:lnSpc>
              <a:spcBef>
                <a:spcPts val="1600"/>
              </a:spcBef>
            </a:pPr>
            <a:endParaRPr lang="en-US" sz="2133" dirty="0"/>
          </a:p>
        </p:txBody>
      </p:sp>
      <p:sp>
        <p:nvSpPr>
          <p:cNvPr id="15" name="TextBox 14"/>
          <p:cNvSpPr txBox="1"/>
          <p:nvPr/>
        </p:nvSpPr>
        <p:spPr>
          <a:xfrm>
            <a:off x="331065" y="4371369"/>
            <a:ext cx="4364424" cy="769634"/>
          </a:xfrm>
          <a:prstGeom prst="rect">
            <a:avLst/>
          </a:prstGeom>
          <a:noFill/>
        </p:spPr>
        <p:txBody>
          <a:bodyPr wrap="squar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Serdar Sahin</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Head of Cloud and Big Data Services, </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Peak Games</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215" y="5284626"/>
            <a:ext cx="1159171" cy="594760"/>
          </a:xfrm>
          <a:prstGeom prst="rect">
            <a:avLst/>
          </a:prstGeom>
        </p:spPr>
      </p:pic>
      <p:sp>
        <p:nvSpPr>
          <p:cNvPr id="24" name="Title 6"/>
          <p:cNvSpPr>
            <a:spLocks noGrp="1"/>
          </p:cNvSpPr>
          <p:nvPr>
            <p:ph type="title"/>
          </p:nvPr>
        </p:nvSpPr>
        <p:spPr>
          <a:xfrm>
            <a:off x="238539" y="263527"/>
            <a:ext cx="11115261" cy="779463"/>
          </a:xfrm>
        </p:spPr>
        <p:txBody>
          <a:bodyPr>
            <a:normAutofit/>
          </a:bodyPr>
          <a:lstStyle/>
          <a:p>
            <a:r>
              <a:rPr lang="en-US" dirty="0"/>
              <a:t>Benefits: Peak Games </a:t>
            </a:r>
          </a:p>
        </p:txBody>
      </p:sp>
      <p:pic>
        <p:nvPicPr>
          <p:cNvPr id="16" name="Picture 1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192263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610207"/>
            <a:ext cx="11095836" cy="1689019"/>
          </a:xfrm>
        </p:spPr>
        <p:txBody>
          <a:bodyPr>
            <a:noAutofit/>
          </a:bodyPr>
          <a:lstStyle/>
          <a:p>
            <a:r>
              <a:rPr lang="en-US" sz="4800" dirty="0"/>
              <a:t>Part 5: AWS Lambda and </a:t>
            </a:r>
            <a:br>
              <a:rPr lang="en-US" sz="4800" dirty="0"/>
            </a:br>
            <a:r>
              <a:rPr lang="en-US" sz="4800" dirty="0"/>
              <a:t>Event-Driven Scaling</a:t>
            </a:r>
          </a:p>
        </p:txBody>
      </p:sp>
    </p:spTree>
    <p:custDataLst>
      <p:tags r:id="rId1"/>
    </p:custDataLst>
    <p:extLst>
      <p:ext uri="{BB962C8B-B14F-4D97-AF65-F5344CB8AC3E}">
        <p14:creationId xmlns:p14="http://schemas.microsoft.com/office/powerpoint/2010/main" val="2261087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a:t>
            </a:r>
          </a:p>
        </p:txBody>
      </p:sp>
      <p:sp>
        <p:nvSpPr>
          <p:cNvPr id="9" name="Rectangle 8"/>
          <p:cNvSpPr/>
          <p:nvPr/>
        </p:nvSpPr>
        <p:spPr>
          <a:xfrm>
            <a:off x="332922" y="4070422"/>
            <a:ext cx="11374635" cy="2603726"/>
          </a:xfrm>
          <a:prstGeom prst="rect">
            <a:avLst/>
          </a:prstGeom>
        </p:spPr>
        <p:txBody>
          <a:bodyPr wrap="square">
            <a:spAutoFit/>
          </a:bodyPr>
          <a:lstStyle/>
          <a:p>
            <a:pPr lvl="1" indent="-457200">
              <a:lnSpc>
                <a:spcPct val="90000"/>
              </a:lnSpc>
              <a:spcBef>
                <a:spcPts val="2400"/>
              </a:spcBef>
              <a:buClr>
                <a:schemeClr val="bg2">
                  <a:lumMod val="10000"/>
                </a:schemeClr>
              </a:buClr>
              <a:buSzPct val="125000"/>
              <a:buBlip>
                <a:blip r:embed="rId4"/>
              </a:buBlip>
            </a:pP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Fully managed compute service</a:t>
            </a:r>
            <a:r>
              <a:rPr lang="en-US" sz="2400" b="1"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400" dirty="0">
                <a:latin typeface="Amazon Ember Light" charset="0"/>
                <a:ea typeface="Amazon Ember Light" charset="0"/>
                <a:cs typeface="Amazon Ember Light" charset="0"/>
              </a:rPr>
              <a:t>that </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runs stateless code </a:t>
            </a:r>
            <a:r>
              <a:rPr lang="en-US" sz="2400" dirty="0">
                <a:latin typeface="Amazon Ember Light" charset="0"/>
                <a:ea typeface="Amazon Ember Light" charset="0"/>
                <a:cs typeface="Amazon Ember Light" charset="0"/>
              </a:rPr>
              <a:t>(Node.js, Java, Python, C# (.NET) Core, and Go) in response to an event or on a time-based interval.</a:t>
            </a:r>
          </a:p>
          <a:p>
            <a:pPr lvl="1" indent="-457200">
              <a:lnSpc>
                <a:spcPct val="90000"/>
              </a:lnSpc>
              <a:spcBef>
                <a:spcPts val="2400"/>
              </a:spcBef>
              <a:buClr>
                <a:schemeClr val="bg2">
                  <a:lumMod val="10000"/>
                </a:schemeClr>
              </a:buClr>
              <a:buSzPct val="125000"/>
              <a:buBlip>
                <a:blip r:embed="rId4"/>
              </a:buBlip>
            </a:pPr>
            <a:r>
              <a:rPr lang="en-US" sz="2400" dirty="0">
                <a:latin typeface="Amazon Ember Light" charset="0"/>
                <a:ea typeface="Amazon Ember Light" charset="0"/>
                <a:cs typeface="Amazon Ember Light" charset="0"/>
              </a:rPr>
              <a:t>Allows you to </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 code without managing infrastructure </a:t>
            </a:r>
            <a:r>
              <a:rPr lang="en-US" sz="2400" dirty="0">
                <a:latin typeface="Amazon Ember Light" charset="0"/>
                <a:ea typeface="Amazon Ember Light" charset="0"/>
                <a:cs typeface="Amazon Ember Light" charset="0"/>
              </a:rPr>
              <a:t>like Amazon EC2 instances and Auto Scaling groups.</a:t>
            </a:r>
          </a:p>
          <a:p>
            <a:pPr marL="459306" lvl="1" indent="-455073">
              <a:spcBef>
                <a:spcPct val="20000"/>
              </a:spcBef>
              <a:buClr>
                <a:srgbClr val="E98E31"/>
              </a:buClr>
              <a:buSzPct val="125000"/>
              <a:buBlip>
                <a:blip r:embed="rId5"/>
              </a:buBlip>
            </a:pPr>
            <a:endParaRPr lang="en-US" sz="2933" dirty="0">
              <a:solidFill>
                <a:srgbClr val="474746"/>
              </a:solidFill>
              <a:cs typeface="Aria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801" y="1518707"/>
            <a:ext cx="1620221" cy="1944264"/>
          </a:xfrm>
          <a:prstGeom prst="rect">
            <a:avLst/>
          </a:prstGeom>
        </p:spPr>
      </p:pic>
      <p:pic>
        <p:nvPicPr>
          <p:cNvPr id="5" name="Picture 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698480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a:t>
            </a:r>
          </a:p>
        </p:txBody>
      </p:sp>
      <p:sp>
        <p:nvSpPr>
          <p:cNvPr id="3" name="Content Placeholder 2"/>
          <p:cNvSpPr>
            <a:spLocks noGrp="1"/>
          </p:cNvSpPr>
          <p:nvPr>
            <p:ph idx="1"/>
          </p:nvPr>
        </p:nvSpPr>
        <p:spPr>
          <a:xfrm>
            <a:off x="238539" y="1440305"/>
            <a:ext cx="5098774" cy="4913308"/>
          </a:xfrm>
        </p:spPr>
        <p:txBody>
          <a:bodyPr/>
          <a:lstStyle/>
          <a:p>
            <a:pPr marL="0" indent="0">
              <a:buNone/>
            </a:pPr>
            <a:r>
              <a:rPr lang="en-US" dirty="0"/>
              <a:t>AWS Lambda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handles</a:t>
            </a:r>
            <a:r>
              <a:rPr lang="en-US" dirty="0"/>
              <a:t>:</a:t>
            </a:r>
          </a:p>
          <a:p>
            <a:pPr marL="457200" lvl="1" indent="-457200">
              <a:spcBef>
                <a:spcPts val="2400"/>
              </a:spcBef>
            </a:pPr>
            <a:r>
              <a:rPr lang="en-US" dirty="0"/>
              <a:t>Servers</a:t>
            </a:r>
          </a:p>
          <a:p>
            <a:pPr marL="457200" lvl="1" indent="-457200">
              <a:spcBef>
                <a:spcPts val="2400"/>
              </a:spcBef>
            </a:pPr>
            <a:r>
              <a:rPr lang="en-US" dirty="0"/>
              <a:t>Capacity needs</a:t>
            </a:r>
          </a:p>
          <a:p>
            <a:pPr marL="457200" lvl="1" indent="-457200">
              <a:spcBef>
                <a:spcPts val="2400"/>
              </a:spcBef>
            </a:pPr>
            <a:r>
              <a:rPr lang="en-US" dirty="0"/>
              <a:t>Deployment</a:t>
            </a:r>
          </a:p>
          <a:p>
            <a:pPr marL="457200" lvl="1" indent="-457200">
              <a:spcBef>
                <a:spcPts val="2400"/>
              </a:spcBef>
            </a:pPr>
            <a:r>
              <a:rPr lang="en-US" dirty="0"/>
              <a:t>Scaling and fault tolerance</a:t>
            </a:r>
          </a:p>
          <a:p>
            <a:pPr marL="457200" lvl="1" indent="-457200">
              <a:spcBef>
                <a:spcPts val="2400"/>
              </a:spcBef>
            </a:pPr>
            <a:r>
              <a:rPr lang="en-US" dirty="0"/>
              <a:t>OS or language updates</a:t>
            </a:r>
          </a:p>
          <a:p>
            <a:pPr marL="457200" lvl="1" indent="-457200">
              <a:spcBef>
                <a:spcPts val="2400"/>
              </a:spcBef>
            </a:pPr>
            <a:r>
              <a:rPr lang="en-US" dirty="0"/>
              <a:t>Metrics and logging</a:t>
            </a:r>
          </a:p>
        </p:txBody>
      </p:sp>
      <p:sp>
        <p:nvSpPr>
          <p:cNvPr id="6" name="Rectangle 5"/>
          <p:cNvSpPr/>
          <p:nvPr/>
        </p:nvSpPr>
        <p:spPr>
          <a:xfrm>
            <a:off x="6123445" y="1440305"/>
            <a:ext cx="5445703" cy="3705630"/>
          </a:xfrm>
          <a:prstGeom prst="rect">
            <a:avLst/>
          </a:prstGeom>
        </p:spPr>
        <p:txBody>
          <a:bodyPr wrap="square">
            <a:spAutoFit/>
          </a:bodyPr>
          <a:lstStyle/>
          <a:p>
            <a:pPr lvl="0">
              <a:lnSpc>
                <a:spcPct val="90000"/>
              </a:lnSpc>
              <a:spcBef>
                <a:spcPts val="1000"/>
              </a:spcBef>
            </a:pPr>
            <a:r>
              <a:rPr lang="en-US" sz="2800" dirty="0">
                <a:latin typeface="Amazon Ember Light" charset="0"/>
                <a:ea typeface="Amazon Ember Light" charset="0"/>
                <a:cs typeface="Amazon Ember Light" charset="0"/>
              </a:rPr>
              <a:t>AWS Lambda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enables</a:t>
            </a:r>
            <a:r>
              <a:rPr lang="en-US" sz="2800" dirty="0">
                <a:latin typeface="Amazon Ember Light" charset="0"/>
                <a:ea typeface="Amazon Ember Light" charset="0"/>
                <a:cs typeface="Amazon Ember Light" charset="0"/>
              </a:rPr>
              <a:t> you to:</a:t>
            </a:r>
          </a:p>
          <a:p>
            <a:pPr lvl="1" indent="-457200">
              <a:lnSpc>
                <a:spcPct val="90000"/>
              </a:lnSpc>
              <a:spcBef>
                <a:spcPts val="2400"/>
              </a:spcBef>
              <a:buClr>
                <a:schemeClr val="bg2">
                  <a:lumMod val="10000"/>
                </a:schemeClr>
              </a:buClr>
              <a:buSzPct val="125000"/>
              <a:buBlip>
                <a:blip r:embed="rId4"/>
              </a:buBlip>
            </a:pPr>
            <a:r>
              <a:rPr lang="en-US" sz="2400" dirty="0">
                <a:latin typeface="Amazon Ember Light" charset="0"/>
                <a:ea typeface="Amazon Ember Light" charset="0"/>
                <a:cs typeface="Amazon Ember Light" charset="0"/>
              </a:rPr>
              <a:t>Bring your own code (even native libraries).</a:t>
            </a:r>
          </a:p>
          <a:p>
            <a:pPr lvl="1" indent="-457200">
              <a:lnSpc>
                <a:spcPct val="90000"/>
              </a:lnSpc>
              <a:spcBef>
                <a:spcPts val="2400"/>
              </a:spcBef>
              <a:buClr>
                <a:schemeClr val="bg2">
                  <a:lumMod val="10000"/>
                </a:schemeClr>
              </a:buClr>
              <a:buSzPct val="125000"/>
              <a:buBlip>
                <a:blip r:embed="rId4"/>
              </a:buBlip>
            </a:pPr>
            <a:r>
              <a:rPr lang="en-US" sz="2400" dirty="0">
                <a:latin typeface="Amazon Ember Light" charset="0"/>
                <a:ea typeface="Amazon Ember Light" charset="0"/>
                <a:cs typeface="Amazon Ember Light" charset="0"/>
              </a:rPr>
              <a:t>Run code in parallel.</a:t>
            </a:r>
          </a:p>
          <a:p>
            <a:pPr lvl="1" indent="-457200">
              <a:lnSpc>
                <a:spcPct val="90000"/>
              </a:lnSpc>
              <a:spcBef>
                <a:spcPts val="2400"/>
              </a:spcBef>
              <a:buClr>
                <a:schemeClr val="bg2">
                  <a:lumMod val="10000"/>
                </a:schemeClr>
              </a:buClr>
              <a:buSzPct val="125000"/>
              <a:buBlip>
                <a:blip r:embed="rId4"/>
              </a:buBlip>
            </a:pPr>
            <a:r>
              <a:rPr lang="en-US" sz="2400" dirty="0">
                <a:latin typeface="Amazon Ember Light" charset="0"/>
                <a:ea typeface="Amazon Ember Light" charset="0"/>
                <a:cs typeface="Amazon Ember Light" charset="0"/>
              </a:rPr>
              <a:t>Create back ends, event handlers, and data processing systems.</a:t>
            </a:r>
          </a:p>
          <a:p>
            <a:pPr lvl="1" indent="-457200">
              <a:lnSpc>
                <a:spcPct val="90000"/>
              </a:lnSpc>
              <a:spcBef>
                <a:spcPts val="2400"/>
              </a:spcBef>
              <a:buClr>
                <a:schemeClr val="bg2">
                  <a:lumMod val="10000"/>
                </a:schemeClr>
              </a:buClr>
              <a:buSzPct val="125000"/>
              <a:buBlip>
                <a:blip r:embed="rId4"/>
              </a:buBlip>
            </a:pPr>
            <a:r>
              <a:rPr lang="en-US" sz="2400" dirty="0">
                <a:latin typeface="Amazon Ember Light" charset="0"/>
                <a:ea typeface="Amazon Ember Light" charset="0"/>
                <a:cs typeface="Amazon Ember Light" charset="0"/>
              </a:rPr>
              <a:t>Never pay for idling resources!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5857764"/>
            <a:ext cx="726375" cy="871649"/>
          </a:xfrm>
          <a:prstGeom prst="rect">
            <a:avLst/>
          </a:prstGeom>
        </p:spPr>
      </p:pic>
    </p:spTree>
    <p:custDataLst>
      <p:tags r:id="rId1"/>
    </p:custDataLst>
    <p:extLst>
      <p:ext uri="{BB962C8B-B14F-4D97-AF65-F5344CB8AC3E}">
        <p14:creationId xmlns:p14="http://schemas.microsoft.com/office/powerpoint/2010/main" val="4192215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95795"/>
            <a:ext cx="11115261" cy="779463"/>
          </a:xfrm>
        </p:spPr>
        <p:txBody>
          <a:bodyPr>
            <a:normAutofit/>
          </a:bodyPr>
          <a:lstStyle/>
          <a:p>
            <a:r>
              <a:rPr lang="en-US" dirty="0"/>
              <a:t>How Can AWS Lambda Be Used? </a:t>
            </a:r>
          </a:p>
        </p:txBody>
      </p:sp>
      <p:sp>
        <p:nvSpPr>
          <p:cNvPr id="3" name="Content Placeholder 2"/>
          <p:cNvSpPr>
            <a:spLocks noGrp="1"/>
          </p:cNvSpPr>
          <p:nvPr>
            <p:ph idx="1"/>
          </p:nvPr>
        </p:nvSpPr>
        <p:spPr>
          <a:xfrm>
            <a:off x="238538" y="1440305"/>
            <a:ext cx="11762962" cy="2197471"/>
          </a:xfrm>
        </p:spPr>
        <p:txBody>
          <a:bodyPr>
            <a:normAutofit/>
          </a:bodyPr>
          <a:lstStyle/>
          <a:p>
            <a:pPr marL="457200" lvl="1" indent="-457200">
              <a:spcBef>
                <a:spcPts val="1800"/>
              </a:spcBef>
              <a:buClr>
                <a:schemeClr val="bg2">
                  <a:lumMod val="10000"/>
                </a:schemeClr>
              </a:buClr>
            </a:pPr>
            <a:r>
              <a:rPr lang="en-US" dirty="0"/>
              <a:t>Scaling events can trigger AWS Lambda functions. </a:t>
            </a:r>
          </a:p>
          <a:p>
            <a:pPr marL="457200" lvl="1" indent="-457200">
              <a:spcBef>
                <a:spcPts val="1800"/>
              </a:spcBef>
              <a:buClr>
                <a:schemeClr val="bg2">
                  <a:lumMod val="10000"/>
                </a:schemeClr>
              </a:buClr>
            </a:pPr>
            <a:r>
              <a:rPr lang="en-US" dirty="0"/>
              <a:t>Code run in AWS Lambda has access to the AWS API and can be granted permissions via AWS IAM roles.</a:t>
            </a:r>
          </a:p>
          <a:p>
            <a:pPr marL="457200" lvl="1" indent="-457200">
              <a:spcBef>
                <a:spcPts val="1800"/>
              </a:spcBef>
              <a:buClr>
                <a:schemeClr val="bg2">
                  <a:lumMod val="10000"/>
                </a:schemeClr>
              </a:buClr>
            </a:pPr>
            <a:r>
              <a:rPr lang="en-US" dirty="0"/>
              <a:t>Use a Lambda function to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automatically make API calls to other AWS services </a:t>
            </a:r>
            <a:r>
              <a:rPr lang="en-US" dirty="0"/>
              <a:t>when scaling happens.</a:t>
            </a:r>
          </a:p>
          <a:p>
            <a:pPr lvl="1"/>
            <a:endParaRPr lang="en-US" dirty="0"/>
          </a:p>
          <a:p>
            <a:endParaRPr lang="en-US" sz="2667" dirty="0"/>
          </a:p>
        </p:txBody>
      </p:sp>
      <p:grpSp>
        <p:nvGrpSpPr>
          <p:cNvPr id="18" name="Group 17"/>
          <p:cNvGrpSpPr/>
          <p:nvPr/>
        </p:nvGrpSpPr>
        <p:grpSpPr>
          <a:xfrm>
            <a:off x="5282001" y="3637776"/>
            <a:ext cx="1247724" cy="2055204"/>
            <a:chOff x="3910006" y="2811487"/>
            <a:chExt cx="935795" cy="1541405"/>
          </a:xfrm>
        </p:grpSpPr>
        <p:grpSp>
          <p:nvGrpSpPr>
            <p:cNvPr id="12" name="Group 11"/>
            <p:cNvGrpSpPr/>
            <p:nvPr/>
          </p:nvGrpSpPr>
          <p:grpSpPr>
            <a:xfrm>
              <a:off x="3910006" y="2811487"/>
              <a:ext cx="935795" cy="879135"/>
              <a:chOff x="3733011" y="3449319"/>
              <a:chExt cx="1490638" cy="1400382"/>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382" y="3449319"/>
                <a:ext cx="635267" cy="73152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011" y="3449319"/>
                <a:ext cx="635267" cy="73152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455" y="4118181"/>
                <a:ext cx="635267" cy="731520"/>
              </a:xfrm>
              <a:prstGeom prst="rect">
                <a:avLst/>
              </a:prstGeom>
            </p:spPr>
          </p:pic>
        </p:grpSp>
        <p:sp>
          <p:nvSpPr>
            <p:cNvPr id="15" name="TextBox 14"/>
            <p:cNvSpPr txBox="1"/>
            <p:nvPr/>
          </p:nvSpPr>
          <p:spPr>
            <a:xfrm>
              <a:off x="3980696" y="3843575"/>
              <a:ext cx="794109" cy="509317"/>
            </a:xfrm>
            <a:prstGeom prst="rect">
              <a:avLst/>
            </a:prstGeom>
            <a:noFill/>
          </p:spPr>
          <p:txBody>
            <a:bodyPr wrap="none" lIns="0" tIns="0" rIns="0" bIns="0" rtlCol="0" anchor="t">
              <a:no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Compatible </a:t>
              </a:r>
            </a:p>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SDKs</a:t>
              </a:r>
            </a:p>
            <a:p>
              <a:pPr algn="ct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(Node.js, Java, Python, </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 (.NET) Core, and Go)</a:t>
              </a:r>
            </a:p>
          </p:txBody>
        </p:sp>
      </p:grpSp>
      <p:sp>
        <p:nvSpPr>
          <p:cNvPr id="19" name="Right Arrow 18"/>
          <p:cNvSpPr/>
          <p:nvPr/>
        </p:nvSpPr>
        <p:spPr>
          <a:xfrm>
            <a:off x="3664954" y="4304408"/>
            <a:ext cx="853440" cy="778631"/>
          </a:xfrm>
          <a:prstGeom prst="rightArrow">
            <a:avLst/>
          </a:prstGeom>
          <a:solidFill>
            <a:schemeClr val="accent5">
              <a:lumMod val="60000"/>
              <a:lumOff val="40000"/>
            </a:schemeClr>
          </a:solidFill>
          <a:ln>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ight Arrow 19"/>
          <p:cNvSpPr/>
          <p:nvPr/>
        </p:nvSpPr>
        <p:spPr>
          <a:xfrm>
            <a:off x="7530091" y="4304410"/>
            <a:ext cx="853440" cy="778631"/>
          </a:xfrm>
          <a:prstGeom prst="rightArrow">
            <a:avLst/>
          </a:prstGeom>
          <a:solidFill>
            <a:schemeClr val="accent5">
              <a:lumMod val="60000"/>
              <a:lumOff val="40000"/>
            </a:schemeClr>
          </a:solidFill>
          <a:ln>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2" name="Group 21"/>
          <p:cNvGrpSpPr/>
          <p:nvPr/>
        </p:nvGrpSpPr>
        <p:grpSpPr>
          <a:xfrm>
            <a:off x="1523505" y="3853094"/>
            <a:ext cx="1390140" cy="2005136"/>
            <a:chOff x="1481444" y="3094048"/>
            <a:chExt cx="1042605" cy="1503852"/>
          </a:xfrm>
        </p:grpSpPr>
        <p:sp>
          <p:nvSpPr>
            <p:cNvPr id="13" name="TextBox 12"/>
            <p:cNvSpPr txBox="1"/>
            <p:nvPr/>
          </p:nvSpPr>
          <p:spPr>
            <a:xfrm>
              <a:off x="1481444" y="4358990"/>
              <a:ext cx="1042605" cy="238910"/>
            </a:xfrm>
            <a:prstGeom prst="rect">
              <a:avLst/>
            </a:prstGeom>
            <a:noFill/>
          </p:spPr>
          <p:txBody>
            <a:bodyPr wrap="none" lIns="0" tIns="0" rIns="0" bIns="0" rtlCol="0" anchor="t">
              <a:no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Lambda</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4575" y="3094048"/>
              <a:ext cx="976341" cy="1171609"/>
            </a:xfrm>
            <a:prstGeom prst="rect">
              <a:avLst/>
            </a:prstGeom>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25442" y="4140730"/>
            <a:ext cx="2143968" cy="1884617"/>
          </a:xfrm>
          <a:prstGeom prst="rect">
            <a:avLst/>
          </a:prstGeom>
        </p:spPr>
      </p:pic>
    </p:spTree>
    <p:custDataLst>
      <p:tags r:id="rId1"/>
    </p:custDataLst>
    <p:extLst>
      <p:ext uri="{BB962C8B-B14F-4D97-AF65-F5344CB8AC3E}">
        <p14:creationId xmlns:p14="http://schemas.microsoft.com/office/powerpoint/2010/main" val="28816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8" y="1440305"/>
            <a:ext cx="11330609" cy="4913308"/>
          </a:xfrm>
        </p:spPr>
        <p:txBody>
          <a:bodyPr/>
          <a:lstStyle/>
          <a:p>
            <a:pPr marL="0" indent="0">
              <a:spcBef>
                <a:spcPts val="1600"/>
              </a:spcBef>
              <a:buNone/>
            </a:pPr>
            <a:r>
              <a:rPr lang="en-US" dirty="0"/>
              <a:t>Examples of scaling-related operations you could perform with AWS Lambda:</a:t>
            </a:r>
          </a:p>
          <a:p>
            <a:pPr marL="457200" lvl="1" indent="-457200">
              <a:spcBef>
                <a:spcPts val="2400"/>
              </a:spcBef>
            </a:pPr>
            <a:r>
              <a:rPr lang="en-US" sz="2600" dirty="0"/>
              <a:t>Scale container-based instances (Docker, Amazon Elastic Container Service, etc.).</a:t>
            </a:r>
          </a:p>
          <a:p>
            <a:pPr marL="457200" lvl="1" indent="-457200">
              <a:spcBef>
                <a:spcPts val="2400"/>
              </a:spcBef>
            </a:pPr>
            <a:r>
              <a:rPr lang="en-US" sz="2600" dirty="0"/>
              <a:t>Scale more intelligently using functions (e.g.: analyze a stream of performance data looking for patterns rather than just events).</a:t>
            </a:r>
          </a:p>
          <a:p>
            <a:pPr marL="457200" lvl="1" indent="-457200">
              <a:spcBef>
                <a:spcPts val="2400"/>
              </a:spcBef>
            </a:pPr>
            <a:r>
              <a:rPr lang="en-US" sz="2600" dirty="0"/>
              <a:t>Since AWS Lambda can scale automatically, consider replacing some Amazon EC2 instances with Lambda functions where appropriate.</a:t>
            </a:r>
          </a:p>
        </p:txBody>
      </p:sp>
      <p:sp>
        <p:nvSpPr>
          <p:cNvPr id="6" name="Title 1"/>
          <p:cNvSpPr>
            <a:spLocks noGrp="1"/>
          </p:cNvSpPr>
          <p:nvPr>
            <p:ph type="title"/>
          </p:nvPr>
        </p:nvSpPr>
        <p:spPr>
          <a:xfrm>
            <a:off x="238539" y="10051"/>
            <a:ext cx="11115261" cy="1244510"/>
          </a:xfrm>
        </p:spPr>
        <p:txBody>
          <a:bodyPr>
            <a:normAutofit fontScale="90000"/>
          </a:bodyPr>
          <a:lstStyle/>
          <a:p>
            <a:r>
              <a:rPr lang="en-US" dirty="0"/>
              <a:t>How Can AWS Lambda Be Used                              with Scaling? </a:t>
            </a:r>
          </a:p>
        </p:txBody>
      </p:sp>
    </p:spTree>
    <p:custDataLst>
      <p:tags r:id="rId1"/>
    </p:custDataLst>
    <p:extLst>
      <p:ext uri="{BB962C8B-B14F-4D97-AF65-F5344CB8AC3E}">
        <p14:creationId xmlns:p14="http://schemas.microsoft.com/office/powerpoint/2010/main" val="414698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ubtitle 10"/>
          <p:cNvSpPr txBox="1">
            <a:spLocks/>
          </p:cNvSpPr>
          <p:nvPr/>
        </p:nvSpPr>
        <p:spPr>
          <a:xfrm>
            <a:off x="238538" y="1417752"/>
            <a:ext cx="11115261" cy="47584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dirty="0"/>
              <a:t>Explored the best practice of scaling and when it is appropriate to use scaling.</a:t>
            </a:r>
          </a:p>
          <a:p>
            <a:pPr marL="342900" indent="-342900">
              <a:lnSpc>
                <a:spcPct val="150000"/>
              </a:lnSpc>
              <a:buBlip>
                <a:blip r:embed="rId5"/>
              </a:buBlip>
            </a:pPr>
            <a:r>
              <a:rPr lang="en-US" dirty="0"/>
              <a:t>Reviewed the benefits of automatic scaling.</a:t>
            </a:r>
          </a:p>
          <a:p>
            <a:pPr marL="342900" indent="-342900">
              <a:lnSpc>
                <a:spcPct val="150000"/>
              </a:lnSpc>
              <a:buBlip>
                <a:blip r:embed="rId5"/>
              </a:buBlip>
            </a:pPr>
            <a:r>
              <a:rPr lang="en-US" dirty="0"/>
              <a:t>Described data store AWS Lambda and Event-Driven Scaling</a:t>
            </a:r>
            <a:br>
              <a:rPr lang="en-US" dirty="0"/>
            </a:br>
            <a:endParaRPr lang="en-US" sz="1400" dirty="0"/>
          </a:p>
          <a:p>
            <a:pPr marL="0" indent="0">
              <a:lnSpc>
                <a:spcPct val="150000"/>
              </a:lnSpc>
              <a:buNone/>
            </a:pPr>
            <a:r>
              <a:rPr lang="en-US"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142394" y="5465031"/>
            <a:ext cx="3817197" cy="532323"/>
            <a:chOff x="4188879" y="4810544"/>
            <a:chExt cx="3817197" cy="532323"/>
          </a:xfrm>
        </p:grpSpPr>
        <p:sp>
          <p:nvSpPr>
            <p:cNvPr id="64" name="TextBox 63"/>
            <p:cNvSpPr txBox="1"/>
            <p:nvPr/>
          </p:nvSpPr>
          <p:spPr>
            <a:xfrm>
              <a:off x="4721202" y="4908082"/>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8" name="Title 1"/>
          <p:cNvSpPr>
            <a:spLocks noGrp="1"/>
          </p:cNvSpPr>
          <p:nvPr>
            <p:ph type="title"/>
          </p:nvPr>
        </p:nvSpPr>
        <p:spPr>
          <a:xfrm>
            <a:off x="238539" y="158621"/>
            <a:ext cx="11115261" cy="989044"/>
          </a:xfrm>
        </p:spPr>
        <p:txBody>
          <a:bodyPr>
            <a:noAutofit/>
          </a:bodyPr>
          <a:lstStyle/>
          <a:p>
            <a:r>
              <a:rPr lang="en-US" dirty="0"/>
              <a:t>High Availability, Part 2 – Review                                                      </a:t>
            </a:r>
          </a:p>
        </p:txBody>
      </p:sp>
    </p:spTree>
    <p:custDataLst>
      <p:tags r:id="rId1"/>
    </p:custDataLst>
    <p:extLst>
      <p:ext uri="{BB962C8B-B14F-4D97-AF65-F5344CB8AC3E}">
        <p14:creationId xmlns:p14="http://schemas.microsoft.com/office/powerpoint/2010/main" val="229143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07921"/>
            <a:ext cx="11095836" cy="1776892"/>
          </a:xfrm>
        </p:spPr>
        <p:txBody>
          <a:bodyPr>
            <a:noAutofit/>
          </a:bodyPr>
          <a:lstStyle/>
          <a:p>
            <a:r>
              <a:rPr lang="en-US" sz="4800" dirty="0"/>
              <a:t>Module 4 Lab: Using Auto-Scaling with </a:t>
            </a:r>
            <a:br>
              <a:rPr lang="en-US" sz="4800" dirty="0"/>
            </a:br>
            <a:r>
              <a:rPr lang="en-US" sz="4800" dirty="0"/>
              <a:t>AWS Lambda</a:t>
            </a:r>
          </a:p>
        </p:txBody>
      </p:sp>
      <p:grpSp>
        <p:nvGrpSpPr>
          <p:cNvPr id="6" name="Group 5"/>
          <p:cNvGrpSpPr/>
          <p:nvPr/>
        </p:nvGrpSpPr>
        <p:grpSpPr>
          <a:xfrm>
            <a:off x="11082174" y="5538852"/>
            <a:ext cx="403626" cy="461287"/>
            <a:chOff x="11271015" y="5905029"/>
            <a:chExt cx="403626" cy="461287"/>
          </a:xfrm>
        </p:grpSpPr>
        <p:sp>
          <p:nvSpPr>
            <p:cNvPr id="5" name="Oval 4"/>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4" name="TextBox 3"/>
          <p:cNvSpPr txBox="1"/>
          <p:nvPr/>
        </p:nvSpPr>
        <p:spPr>
          <a:xfrm>
            <a:off x="10666883" y="6039272"/>
            <a:ext cx="1204686"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 30 minutes</a:t>
            </a:r>
          </a:p>
        </p:txBody>
      </p:sp>
    </p:spTree>
    <p:custDataLst>
      <p:tags r:id="rId1"/>
    </p:custDataLst>
    <p:extLst>
      <p:ext uri="{BB962C8B-B14F-4D97-AF65-F5344CB8AC3E}">
        <p14:creationId xmlns:p14="http://schemas.microsoft.com/office/powerpoint/2010/main" val="440923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Scenario</a:t>
            </a:r>
          </a:p>
        </p:txBody>
      </p:sp>
      <p:sp>
        <p:nvSpPr>
          <p:cNvPr id="3" name="Content Placeholder 2"/>
          <p:cNvSpPr>
            <a:spLocks noGrp="1"/>
          </p:cNvSpPr>
          <p:nvPr>
            <p:ph idx="1"/>
          </p:nvPr>
        </p:nvSpPr>
        <p:spPr>
          <a:xfrm>
            <a:off x="238538" y="1440305"/>
            <a:ext cx="11350487" cy="4913308"/>
          </a:xfrm>
        </p:spPr>
        <p:txBody>
          <a:bodyPr>
            <a:normAutofit/>
          </a:bodyPr>
          <a:lstStyle/>
          <a:p>
            <a:pPr marL="457200" indent="-457200">
              <a:spcBef>
                <a:spcPts val="1800"/>
              </a:spcBef>
            </a:pPr>
            <a:r>
              <a:rPr lang="en-US" dirty="0"/>
              <a:t>In this lab, you will add an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AWS Lambda function </a:t>
            </a:r>
            <a:r>
              <a:rPr lang="en-US" dirty="0"/>
              <a:t>to an Auto Scaling group. This function will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automatically tag and create a snapshot </a:t>
            </a:r>
            <a:r>
              <a:rPr lang="en-US" dirty="0"/>
              <a:t>of any new instances launched into the group.</a:t>
            </a:r>
          </a:p>
          <a:p>
            <a:pPr marL="457200" indent="-457200">
              <a:spcBef>
                <a:spcPts val="1800"/>
              </a:spcBef>
            </a:pPr>
            <a:r>
              <a:rPr lang="en-US" dirty="0"/>
              <a:t>Here are the services that will be used:</a:t>
            </a:r>
          </a:p>
        </p:txBody>
      </p:sp>
      <p:sp>
        <p:nvSpPr>
          <p:cNvPr id="21" name="TextBox 20"/>
          <p:cNvSpPr txBox="1"/>
          <p:nvPr/>
        </p:nvSpPr>
        <p:spPr>
          <a:xfrm>
            <a:off x="755456" y="5052312"/>
            <a:ext cx="1193003"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a:t>
            </a:r>
            <a:br>
              <a:rPr lang="en-US" sz="1333" b="1" dirty="0">
                <a:latin typeface="Amazon Ember" panose="020B0603020204020204" pitchFamily="34" charset="0"/>
                <a:ea typeface="Amazon Ember" panose="020B0603020204020204" pitchFamily="34" charset="0"/>
                <a:cs typeface="Amazon Ember" panose="020B0603020204020204" pitchFamily="34" charset="0"/>
              </a:rPr>
            </a:br>
            <a:r>
              <a:rPr lang="en-US" sz="1333" b="1" dirty="0">
                <a:latin typeface="Amazon Ember" panose="020B0603020204020204" pitchFamily="34" charset="0"/>
                <a:ea typeface="Amazon Ember" panose="020B0603020204020204" pitchFamily="34" charset="0"/>
                <a:cs typeface="Amazon Ember" panose="020B0603020204020204" pitchFamily="34" charset="0"/>
              </a:rPr>
              <a:t>SNS</a:t>
            </a:r>
          </a:p>
        </p:txBody>
      </p:sp>
      <p:sp>
        <p:nvSpPr>
          <p:cNvPr id="22" name="TextBox 21"/>
          <p:cNvSpPr txBox="1"/>
          <p:nvPr/>
        </p:nvSpPr>
        <p:spPr>
          <a:xfrm>
            <a:off x="2948056" y="5052312"/>
            <a:ext cx="841243" cy="36576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6476969" y="5055014"/>
            <a:ext cx="1132105" cy="27494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 IAM</a:t>
            </a:r>
          </a:p>
        </p:txBody>
      </p:sp>
      <p:sp>
        <p:nvSpPr>
          <p:cNvPr id="29" name="TextBox 28"/>
          <p:cNvSpPr txBox="1"/>
          <p:nvPr/>
        </p:nvSpPr>
        <p:spPr>
          <a:xfrm>
            <a:off x="4788896" y="5027683"/>
            <a:ext cx="1100008" cy="20750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Lambda</a:t>
            </a:r>
          </a:p>
        </p:txBody>
      </p:sp>
      <p:sp>
        <p:nvSpPr>
          <p:cNvPr id="33" name="TextBox 32"/>
          <p:cNvSpPr txBox="1"/>
          <p:nvPr/>
        </p:nvSpPr>
        <p:spPr>
          <a:xfrm>
            <a:off x="10155683" y="5014177"/>
            <a:ext cx="1258067" cy="20726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16" name="TextBox 15"/>
          <p:cNvSpPr txBox="1"/>
          <p:nvPr/>
        </p:nvSpPr>
        <p:spPr>
          <a:xfrm>
            <a:off x="8313112" y="5052312"/>
            <a:ext cx="1111136" cy="609008"/>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 snapshot</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597" y="3973874"/>
            <a:ext cx="726375" cy="87164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261" y="3942031"/>
            <a:ext cx="500560" cy="948431"/>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5243" y="3975829"/>
            <a:ext cx="788720" cy="89530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4505" y="4054147"/>
            <a:ext cx="637537" cy="779212"/>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7029" y="3987761"/>
            <a:ext cx="882271" cy="85776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177" y="4000671"/>
            <a:ext cx="913560" cy="913560"/>
          </a:xfrm>
          <a:prstGeom prst="rect">
            <a:avLst/>
          </a:prstGeom>
        </p:spPr>
      </p:pic>
    </p:spTree>
    <p:custDataLst>
      <p:tags r:id="rId1"/>
    </p:custDataLst>
    <p:extLst>
      <p:ext uri="{BB962C8B-B14F-4D97-AF65-F5344CB8AC3E}">
        <p14:creationId xmlns:p14="http://schemas.microsoft.com/office/powerpoint/2010/main" val="2522629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Tasks</a:t>
            </a:r>
          </a:p>
        </p:txBody>
      </p:sp>
      <p:sp>
        <p:nvSpPr>
          <p:cNvPr id="3" name="Content Placeholder 2"/>
          <p:cNvSpPr>
            <a:spLocks noGrp="1"/>
          </p:cNvSpPr>
          <p:nvPr>
            <p:ph idx="1"/>
          </p:nvPr>
        </p:nvSpPr>
        <p:spPr>
          <a:xfrm>
            <a:off x="2405346" y="1583053"/>
            <a:ext cx="8557512" cy="4913308"/>
          </a:xfrm>
        </p:spPr>
        <p:txBody>
          <a:bodyPr/>
          <a:lstStyle/>
          <a:p>
            <a:pPr marL="0" indent="0">
              <a:spcBef>
                <a:spcPts val="1200"/>
              </a:spcBef>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Amazon SNS topic</a:t>
            </a:r>
            <a:r>
              <a:rPr lang="en-US" b="1" dirty="0">
                <a:latin typeface="Amazon Ember Medium" panose="020B0603020204030204" pitchFamily="34" charset="0"/>
                <a:ea typeface="Amazon Ember Medium" panose="020B0603020204030204" pitchFamily="34" charset="0"/>
                <a:cs typeface="Amazon Ember Medium" panose="020B0603020204030204" pitchFamily="34" charset="0"/>
              </a:rPr>
              <a:t>.</a:t>
            </a:r>
          </a:p>
          <a:p>
            <a:pPr marL="0" indent="0">
              <a:spcBef>
                <a:spcPts val="1200"/>
              </a:spcBef>
              <a:spcAft>
                <a:spcPts val="2133"/>
              </a:spcAft>
              <a:buNone/>
            </a:pPr>
            <a:r>
              <a:rPr lang="en-US" dirty="0"/>
              <a:t>Configure </a:t>
            </a:r>
            <a:r>
              <a:rPr lang="en-US" b="1" dirty="0">
                <a:latin typeface="Amazon Ember" panose="020B0603020204020204" pitchFamily="34" charset="0"/>
                <a:ea typeface="Amazon Ember" panose="020B0603020204020204" pitchFamily="34" charset="0"/>
                <a:cs typeface="Amazon Ember" panose="020B0603020204020204" pitchFamily="34" charset="0"/>
              </a:rPr>
              <a:t>Auto Scaling </a:t>
            </a:r>
            <a:r>
              <a:rPr lang="en-US" dirty="0"/>
              <a:t>to send events.</a:t>
            </a:r>
            <a:endParaRPr lang="en-US" b="1" dirty="0"/>
          </a:p>
          <a:p>
            <a:pPr marL="0" indent="0">
              <a:spcBef>
                <a:spcPts val="1200"/>
              </a:spcBef>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IAM Role </a:t>
            </a:r>
            <a:r>
              <a:rPr lang="en-US" dirty="0"/>
              <a:t>for the AWS Lambda function.</a:t>
            </a:r>
            <a:endParaRPr lang="en-US" b="1" dirty="0"/>
          </a:p>
          <a:p>
            <a:pPr marL="0" indent="0">
              <a:spcBef>
                <a:spcPts val="1200"/>
              </a:spcBef>
              <a:spcAft>
                <a:spcPts val="2133"/>
              </a:spcAft>
              <a:buNone/>
            </a:pPr>
            <a:r>
              <a:rPr lang="en-US" dirty="0"/>
              <a:t>Create an </a:t>
            </a:r>
            <a:r>
              <a:rPr lang="en-US" b="1" dirty="0">
                <a:latin typeface="Amazon Ember" panose="020B0603020204020204" pitchFamily="34" charset="0"/>
                <a:ea typeface="Amazon Ember" panose="020B0603020204020204" pitchFamily="34" charset="0"/>
                <a:cs typeface="Amazon Ember" panose="020B0603020204020204" pitchFamily="34" charset="0"/>
              </a:rPr>
              <a:t>AWS Lambda function</a:t>
            </a:r>
            <a:r>
              <a:rPr lang="en-US" b="1" dirty="0">
                <a:latin typeface="Amazon Ember Medium" panose="020B0603020204030204" pitchFamily="34" charset="0"/>
                <a:ea typeface="Amazon Ember Medium" panose="020B0603020204030204" pitchFamily="34" charset="0"/>
                <a:cs typeface="Amazon Ember Medium" panose="020B0603020204030204" pitchFamily="34" charset="0"/>
              </a:rPr>
              <a:t>.</a:t>
            </a:r>
          </a:p>
          <a:p>
            <a:pPr marL="0" indent="0">
              <a:spcBef>
                <a:spcPts val="1200"/>
              </a:spcBef>
              <a:spcAft>
                <a:spcPts val="2133"/>
              </a:spcAft>
              <a:buNone/>
            </a:pPr>
            <a:r>
              <a:rPr lang="en-US" dirty="0"/>
              <a:t>Trigger Auto Scaling to scale-out.</a:t>
            </a:r>
          </a:p>
          <a:p>
            <a:pPr marL="0" indent="0">
              <a:spcBef>
                <a:spcPts val="1200"/>
              </a:spcBef>
              <a:spcAft>
                <a:spcPts val="2133"/>
              </a:spcAft>
              <a:buNone/>
            </a:pPr>
            <a:r>
              <a:rPr lang="en-US" dirty="0"/>
              <a:t>Test the result.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573" y="3159428"/>
            <a:ext cx="497840" cy="42672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693" y="2274624"/>
            <a:ext cx="609600" cy="592667"/>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2373" y="4740249"/>
            <a:ext cx="457200" cy="4826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1413" y="3925931"/>
            <a:ext cx="518160" cy="53848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9239" y="1486765"/>
            <a:ext cx="582507" cy="582507"/>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3848" y="5498311"/>
            <a:ext cx="494249" cy="569211"/>
          </a:xfrm>
          <a:prstGeom prst="rect">
            <a:avLst/>
          </a:prstGeom>
        </p:spPr>
      </p:pic>
    </p:spTree>
    <p:custDataLst>
      <p:tags r:id="rId1"/>
    </p:custDataLst>
    <p:extLst>
      <p:ext uri="{BB962C8B-B14F-4D97-AF65-F5344CB8AC3E}">
        <p14:creationId xmlns:p14="http://schemas.microsoft.com/office/powerpoint/2010/main" val="81169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Best Practice: Enable Scalability</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062" y="5104294"/>
            <a:ext cx="1031375" cy="996812"/>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9004486" y="4463621"/>
            <a:ext cx="2204547"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sp>
        <p:nvSpPr>
          <p:cNvPr id="16" name="TextBox 15"/>
          <p:cNvSpPr txBox="1"/>
          <p:nvPr/>
        </p:nvSpPr>
        <p:spPr>
          <a:xfrm>
            <a:off x="4289092" y="3126188"/>
            <a:ext cx="1119795"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Application servers at </a:t>
            </a:r>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alarm threshold</a:t>
            </a:r>
            <a:endParaRPr lang="en-US" sz="14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932343" y="4242920"/>
            <a:ext cx="1018259"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Auto Scaling is alerted and scales out</a:t>
            </a:r>
          </a:p>
        </p:txBody>
      </p:sp>
      <p:cxnSp>
        <p:nvCxnSpPr>
          <p:cNvPr id="19" name="Straight Arrow Connector 18"/>
          <p:cNvCxnSpPr>
            <a:endCxn id="9" idx="3"/>
          </p:cNvCxnSpPr>
          <p:nvPr/>
        </p:nvCxnSpPr>
        <p:spPr>
          <a:xfrm flipH="1">
            <a:off x="6191436" y="4931713"/>
            <a:ext cx="1002947" cy="670988"/>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5305271" y="5211605"/>
            <a:ext cx="734459" cy="767613"/>
          </a:xfrm>
          <a:prstGeom prst="roundRect">
            <a:avLst/>
          </a:prstGeom>
          <a:solidFill>
            <a:schemeClr val="bg2">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p:cNvSpPr txBox="1"/>
          <p:nvPr/>
        </p:nvSpPr>
        <p:spPr>
          <a:xfrm>
            <a:off x="4023836" y="5145730"/>
            <a:ext cx="122878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New server is ready before capacity is reached</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672" y="3562698"/>
            <a:ext cx="947131" cy="999748"/>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642" y="4289706"/>
            <a:ext cx="975360" cy="942848"/>
          </a:xfrm>
          <a:prstGeom prst="rect">
            <a:avLst/>
          </a:prstGeom>
        </p:spPr>
      </p:pic>
      <p:sp>
        <p:nvSpPr>
          <p:cNvPr id="30" name="TextBox 29"/>
          <p:cNvSpPr txBox="1"/>
          <p:nvPr/>
        </p:nvSpPr>
        <p:spPr>
          <a:xfrm>
            <a:off x="346920" y="4346964"/>
            <a:ext cx="1321524" cy="903068"/>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Users never experience interruption in accessibility</a:t>
            </a:r>
          </a:p>
        </p:txBody>
      </p:sp>
      <p:cxnSp>
        <p:nvCxnSpPr>
          <p:cNvPr id="31" name="Straight Arrow Connector 30"/>
          <p:cNvCxnSpPr>
            <a:stCxn id="29" idx="3"/>
            <a:endCxn id="23" idx="1"/>
          </p:cNvCxnSpPr>
          <p:nvPr/>
        </p:nvCxnSpPr>
        <p:spPr>
          <a:xfrm flipV="1">
            <a:off x="2721002" y="4062573"/>
            <a:ext cx="2605671" cy="698557"/>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083" y="4411852"/>
            <a:ext cx="726376" cy="706199"/>
          </a:xfrm>
          <a:prstGeom prst="rect">
            <a:avLst/>
          </a:prstGeom>
        </p:spPr>
      </p:pic>
      <p:cxnSp>
        <p:nvCxnSpPr>
          <p:cNvPr id="24" name="Straight Arrow Connector 23"/>
          <p:cNvCxnSpPr>
            <a:stCxn id="23" idx="3"/>
          </p:cNvCxnSpPr>
          <p:nvPr/>
        </p:nvCxnSpPr>
        <p:spPr>
          <a:xfrm>
            <a:off x="6273804" y="4062573"/>
            <a:ext cx="1031375" cy="489575"/>
          </a:xfrm>
          <a:prstGeom prst="straightConnector1">
            <a:avLst/>
          </a:prstGeom>
          <a:ln w="38100">
            <a:prstDash val="sysDash"/>
            <a:tailEnd type="triangle"/>
          </a:ln>
        </p:spPr>
        <p:style>
          <a:lnRef idx="2">
            <a:schemeClr val="dk1"/>
          </a:lnRef>
          <a:fillRef idx="0">
            <a:schemeClr val="dk1"/>
          </a:fillRef>
          <a:effectRef idx="1">
            <a:schemeClr val="dk1"/>
          </a:effectRef>
          <a:fontRef idx="minor">
            <a:schemeClr val="tx1"/>
          </a:fontRef>
        </p:style>
      </p:cxnSp>
      <p:sp>
        <p:nvSpPr>
          <p:cNvPr id="27" name="Rectangle 26"/>
          <p:cNvSpPr/>
          <p:nvPr/>
        </p:nvSpPr>
        <p:spPr>
          <a:xfrm>
            <a:off x="5714569" y="1512591"/>
            <a:ext cx="5586426" cy="1200329"/>
          </a:xfrm>
          <a:prstGeom prst="rect">
            <a:avLst/>
          </a:prstGeom>
        </p:spPr>
        <p:txBody>
          <a:bodyPr wrap="square">
            <a:spAutoFit/>
          </a:bodyPr>
          <a:lstStyle/>
          <a:p>
            <a:pPr algn="ctr">
              <a:spcBef>
                <a:spcPct val="20000"/>
              </a:spcBef>
            </a:pPr>
            <a:r>
              <a:rPr lang="en-US" sz="2400" dirty="0">
                <a:latin typeface="Amazon Ember Light" charset="0"/>
                <a:ea typeface="Amazon Ember Light" charset="0"/>
                <a:cs typeface="Amazon Ember Light" charset="0"/>
              </a:rPr>
              <a:t>A key advantage of a cloud-based infrastructure is how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quickly</a:t>
            </a:r>
            <a:r>
              <a:rPr lang="en-US" sz="2400" dirty="0">
                <a:latin typeface="Amazon Ember Light" charset="0"/>
                <a:ea typeface="Amazon Ember Light" charset="0"/>
                <a:cs typeface="Amazon Ember Light" charset="0"/>
              </a:rPr>
              <a:t> you can respond to changes in resource needs.</a:t>
            </a:r>
          </a:p>
        </p:txBody>
      </p:sp>
      <p:sp>
        <p:nvSpPr>
          <p:cNvPr id="32" name="Content Placeholder 2"/>
          <p:cNvSpPr>
            <a:spLocks noGrp="1"/>
          </p:cNvSpPr>
          <p:nvPr>
            <p:ph idx="1"/>
          </p:nvPr>
        </p:nvSpPr>
        <p:spPr>
          <a:xfrm>
            <a:off x="889156" y="1470721"/>
            <a:ext cx="4184375" cy="1284071"/>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p>
            <a:pPr marL="0" indent="0" algn="ctr">
              <a:spcAft>
                <a:spcPts val="800"/>
              </a:spcAft>
              <a:buNone/>
            </a:pPr>
            <a:r>
              <a:rPr lang="en-US" sz="2400" i="1" dirty="0"/>
              <a:t>Ensure that your architecture can handle changes in demand.</a:t>
            </a:r>
          </a:p>
        </p:txBody>
      </p:sp>
    </p:spTree>
    <p:custDataLst>
      <p:tags r:id="rId1"/>
    </p:custDataLst>
    <p:extLst>
      <p:ext uri="{BB962C8B-B14F-4D97-AF65-F5344CB8AC3E}">
        <p14:creationId xmlns:p14="http://schemas.microsoft.com/office/powerpoint/2010/main" val="1931363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Final Product</a:t>
            </a:r>
          </a:p>
        </p:txBody>
      </p:sp>
      <p:grpSp>
        <p:nvGrpSpPr>
          <p:cNvPr id="71" name="Group 70"/>
          <p:cNvGrpSpPr/>
          <p:nvPr/>
        </p:nvGrpSpPr>
        <p:grpSpPr>
          <a:xfrm>
            <a:off x="3683052" y="3834186"/>
            <a:ext cx="3593667" cy="820880"/>
            <a:chOff x="2762289" y="2652012"/>
            <a:chExt cx="2695250" cy="615660"/>
          </a:xfrm>
        </p:grpSpPr>
        <p:cxnSp>
          <p:nvCxnSpPr>
            <p:cNvPr id="77" name="Straight Arrow Connector 76"/>
            <p:cNvCxnSpPr>
              <a:endCxn id="38" idx="1"/>
            </p:cNvCxnSpPr>
            <p:nvPr/>
          </p:nvCxnSpPr>
          <p:spPr>
            <a:xfrm>
              <a:off x="2762289" y="3250955"/>
              <a:ext cx="2695250" cy="16717"/>
            </a:xfrm>
            <a:prstGeom prst="straightConnector1">
              <a:avLst/>
            </a:prstGeom>
            <a:ln w="38100">
              <a:solidFill>
                <a:srgbClr val="0070C0"/>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94" name="TextBox 93"/>
            <p:cNvSpPr txBox="1"/>
            <p:nvPr/>
          </p:nvSpPr>
          <p:spPr>
            <a:xfrm>
              <a:off x="3298444" y="2652012"/>
              <a:ext cx="1847404" cy="439028"/>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Function creates snapshots and tags the instance </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 name="Group 13"/>
          <p:cNvGrpSpPr/>
          <p:nvPr/>
        </p:nvGrpSpPr>
        <p:grpSpPr>
          <a:xfrm>
            <a:off x="1675357" y="3319656"/>
            <a:ext cx="2194451" cy="2025164"/>
            <a:chOff x="1614692" y="1369998"/>
            <a:chExt cx="1645838" cy="1518873"/>
          </a:xfrm>
        </p:grpSpPr>
        <p:sp>
          <p:nvSpPr>
            <p:cNvPr id="49" name="Rounded Rectangle 48"/>
            <p:cNvSpPr/>
            <p:nvPr/>
          </p:nvSpPr>
          <p:spPr>
            <a:xfrm>
              <a:off x="1614692" y="1369998"/>
              <a:ext cx="1645838" cy="1518873"/>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31"/>
            <p:cNvSpPr txBox="1">
              <a:spLocks noChangeArrowheads="1"/>
            </p:cNvSpPr>
            <p:nvPr/>
          </p:nvSpPr>
          <p:spPr bwMode="auto">
            <a:xfrm>
              <a:off x="1659736" y="2626430"/>
              <a:ext cx="1555750" cy="223091"/>
            </a:xfrm>
            <a:prstGeom prst="rect">
              <a:avLst/>
            </a:prstGeom>
            <a:noFill/>
            <a:ln w="9525">
              <a:noFill/>
              <a:miter lim="800000"/>
              <a:headEnd/>
              <a:tailEnd/>
            </a:ln>
          </p:spPr>
          <p:txBody>
            <a:bodyPr>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786" y="1818887"/>
              <a:ext cx="599584" cy="621792"/>
            </a:xfrm>
            <a:prstGeom prst="rect">
              <a:avLst/>
            </a:prstGeom>
          </p:spPr>
        </p:pic>
      </p:grpSp>
      <p:grpSp>
        <p:nvGrpSpPr>
          <p:cNvPr id="75" name="Group 74"/>
          <p:cNvGrpSpPr/>
          <p:nvPr/>
        </p:nvGrpSpPr>
        <p:grpSpPr>
          <a:xfrm>
            <a:off x="8071691" y="3750928"/>
            <a:ext cx="3478842" cy="1308496"/>
            <a:chOff x="6053767" y="2589569"/>
            <a:chExt cx="2609131" cy="981373"/>
          </a:xfrm>
        </p:grpSpPr>
        <p:cxnSp>
          <p:nvCxnSpPr>
            <p:cNvPr id="102" name="Straight Arrow Connector 101"/>
            <p:cNvCxnSpPr>
              <a:stCxn id="34" idx="1"/>
              <a:endCxn id="38" idx="3"/>
            </p:cNvCxnSpPr>
            <p:nvPr/>
          </p:nvCxnSpPr>
          <p:spPr>
            <a:xfrm flipH="1">
              <a:off x="6135798" y="3038076"/>
              <a:ext cx="1735359" cy="5960"/>
            </a:xfrm>
            <a:prstGeom prst="straightConnector1">
              <a:avLst/>
            </a:prstGeom>
            <a:ln w="38100">
              <a:solidFill>
                <a:srgbClr val="0070C0"/>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sp>
          <p:nvSpPr>
            <p:cNvPr id="103" name="TextBox 102"/>
            <p:cNvSpPr txBox="1"/>
            <p:nvPr/>
          </p:nvSpPr>
          <p:spPr>
            <a:xfrm>
              <a:off x="6053767" y="2589569"/>
              <a:ext cx="1842790" cy="30994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Lambda function sends logs to Amazon CloudWatch Logs</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2" name="Group 51"/>
            <p:cNvGrpSpPr/>
            <p:nvPr/>
          </p:nvGrpSpPr>
          <p:grpSpPr>
            <a:xfrm>
              <a:off x="7719348" y="2674872"/>
              <a:ext cx="943550" cy="896070"/>
              <a:chOff x="7220049" y="1992801"/>
              <a:chExt cx="943550" cy="896070"/>
            </a:xfrm>
          </p:grpSpPr>
          <p:sp>
            <p:nvSpPr>
              <p:cNvPr id="58" name="TextBox 57"/>
              <p:cNvSpPr txBox="1"/>
              <p:nvPr/>
            </p:nvSpPr>
            <p:spPr>
              <a:xfrm>
                <a:off x="7220049" y="2733423"/>
                <a:ext cx="943550" cy="155448"/>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CloudWatch Logs</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858" y="1992801"/>
                <a:ext cx="639932" cy="726408"/>
              </a:xfrm>
              <a:prstGeom prst="rect">
                <a:avLst/>
              </a:prstGeom>
            </p:spPr>
          </p:pic>
        </p:grpSp>
      </p:grpSp>
      <p:grpSp>
        <p:nvGrpSpPr>
          <p:cNvPr id="72" name="Group 71"/>
          <p:cNvGrpSpPr/>
          <p:nvPr/>
        </p:nvGrpSpPr>
        <p:grpSpPr>
          <a:xfrm>
            <a:off x="3739738" y="4763592"/>
            <a:ext cx="2007333" cy="1553940"/>
            <a:chOff x="2804803" y="3349065"/>
            <a:chExt cx="1505500" cy="1165455"/>
          </a:xfrm>
        </p:grpSpPr>
        <p:cxnSp>
          <p:nvCxnSpPr>
            <p:cNvPr id="101" name="Straight Arrow Connector 100"/>
            <p:cNvCxnSpPr/>
            <p:nvPr/>
          </p:nvCxnSpPr>
          <p:spPr>
            <a:xfrm flipH="1" flipV="1">
              <a:off x="2804803" y="3349065"/>
              <a:ext cx="775063" cy="350200"/>
            </a:xfrm>
            <a:prstGeom prst="straightConnector1">
              <a:avLst/>
            </a:prstGeom>
            <a:ln w="38100">
              <a:solidFill>
                <a:srgbClr val="0070C0"/>
              </a:solidFill>
              <a:headEnd type="triangle" w="med" len="med"/>
              <a:tailEnd type="none" w="med" len="med"/>
            </a:ln>
          </p:spPr>
          <p:style>
            <a:lnRef idx="2">
              <a:schemeClr val="accent2"/>
            </a:lnRef>
            <a:fillRef idx="0">
              <a:schemeClr val="accent2"/>
            </a:fillRef>
            <a:effectRef idx="1">
              <a:schemeClr val="accent2"/>
            </a:effectRef>
            <a:fontRef idx="minor">
              <a:schemeClr val="tx1"/>
            </a:fontRef>
          </p:style>
        </p:cxnSp>
        <p:grpSp>
          <p:nvGrpSpPr>
            <p:cNvPr id="22" name="Group 21"/>
            <p:cNvGrpSpPr/>
            <p:nvPr/>
          </p:nvGrpSpPr>
          <p:grpSpPr>
            <a:xfrm>
              <a:off x="3455053" y="3578073"/>
              <a:ext cx="855250" cy="936447"/>
              <a:chOff x="3938712" y="2089584"/>
              <a:chExt cx="855250" cy="936447"/>
            </a:xfrm>
          </p:grpSpPr>
          <p:sp>
            <p:nvSpPr>
              <p:cNvPr id="25" name="TextBox 24"/>
              <p:cNvSpPr txBox="1"/>
              <p:nvPr/>
            </p:nvSpPr>
            <p:spPr>
              <a:xfrm>
                <a:off x="3938712" y="2751711"/>
                <a:ext cx="855250" cy="27432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EBS snapshot</a:t>
                </a:r>
                <a:endParaRPr lang="en-US" sz="2667"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8569" y="2089584"/>
                <a:ext cx="534026" cy="652699"/>
              </a:xfrm>
              <a:prstGeom prst="rect">
                <a:avLst/>
              </a:prstGeom>
            </p:spPr>
          </p:pic>
        </p:grpSp>
      </p:grpSp>
      <p:grpSp>
        <p:nvGrpSpPr>
          <p:cNvPr id="67" name="Group 66"/>
          <p:cNvGrpSpPr/>
          <p:nvPr/>
        </p:nvGrpSpPr>
        <p:grpSpPr>
          <a:xfrm>
            <a:off x="5166370" y="1409883"/>
            <a:ext cx="3121213" cy="1295568"/>
            <a:chOff x="3874777" y="833784"/>
            <a:chExt cx="2340910" cy="971676"/>
          </a:xfrm>
        </p:grpSpPr>
        <p:cxnSp>
          <p:nvCxnSpPr>
            <p:cNvPr id="65" name="Straight Arrow Connector 64"/>
            <p:cNvCxnSpPr/>
            <p:nvPr/>
          </p:nvCxnSpPr>
          <p:spPr>
            <a:xfrm flipV="1">
              <a:off x="3874777" y="1125957"/>
              <a:ext cx="1507644" cy="1"/>
            </a:xfrm>
            <a:prstGeom prst="straightConnector1">
              <a:avLst/>
            </a:prstGeom>
            <a:ln w="38100">
              <a:solidFill>
                <a:srgbClr val="0070C0"/>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74" name="TextBox 73"/>
            <p:cNvSpPr txBox="1"/>
            <p:nvPr/>
          </p:nvSpPr>
          <p:spPr>
            <a:xfrm>
              <a:off x="4038150" y="1184894"/>
              <a:ext cx="1133963" cy="37528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 notifies SNS topic</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8" name="Group 17"/>
            <p:cNvGrpSpPr/>
            <p:nvPr/>
          </p:nvGrpSpPr>
          <p:grpSpPr>
            <a:xfrm>
              <a:off x="5360437" y="833784"/>
              <a:ext cx="855250" cy="971676"/>
              <a:chOff x="5058359" y="3370357"/>
              <a:chExt cx="855250" cy="971676"/>
            </a:xfrm>
          </p:grpSpPr>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625" y="3370357"/>
                <a:ext cx="734942" cy="734942"/>
              </a:xfrm>
              <a:prstGeom prst="rect">
                <a:avLst/>
              </a:prstGeom>
            </p:spPr>
          </p:pic>
          <p:sp>
            <p:nvSpPr>
              <p:cNvPr id="41" name="TextBox 40"/>
              <p:cNvSpPr txBox="1"/>
              <p:nvPr/>
            </p:nvSpPr>
            <p:spPr>
              <a:xfrm>
                <a:off x="5058359" y="4135984"/>
                <a:ext cx="855250" cy="20604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SNS</a:t>
                </a:r>
                <a:endParaRPr lang="en-US" sz="26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69" name="Group 68"/>
          <p:cNvGrpSpPr/>
          <p:nvPr/>
        </p:nvGrpSpPr>
        <p:grpSpPr>
          <a:xfrm>
            <a:off x="6272866" y="2705451"/>
            <a:ext cx="1489545" cy="1108829"/>
            <a:chOff x="4704649" y="1805460"/>
            <a:chExt cx="1117159" cy="831622"/>
          </a:xfrm>
        </p:grpSpPr>
        <p:cxnSp>
          <p:nvCxnSpPr>
            <p:cNvPr id="70" name="Straight Arrow Connector 69"/>
            <p:cNvCxnSpPr>
              <a:stCxn id="41" idx="2"/>
              <a:endCxn id="38" idx="0"/>
            </p:cNvCxnSpPr>
            <p:nvPr/>
          </p:nvCxnSpPr>
          <p:spPr>
            <a:xfrm>
              <a:off x="5788062" y="1805460"/>
              <a:ext cx="8606" cy="831622"/>
            </a:xfrm>
            <a:prstGeom prst="straightConnector1">
              <a:avLst/>
            </a:prstGeom>
            <a:ln w="38100">
              <a:solidFill>
                <a:srgbClr val="0070C0"/>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76" name="TextBox 75"/>
            <p:cNvSpPr txBox="1"/>
            <p:nvPr/>
          </p:nvSpPr>
          <p:spPr>
            <a:xfrm>
              <a:off x="4704649" y="2030637"/>
              <a:ext cx="1117159" cy="395375"/>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Amazon SNS triggers Lambda</a:t>
              </a:r>
              <a:endParaRPr lang="en-US" sz="2400" b="1" i="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 name="Group 16"/>
          <p:cNvGrpSpPr/>
          <p:nvPr/>
        </p:nvGrpSpPr>
        <p:grpSpPr>
          <a:xfrm>
            <a:off x="7017639" y="3814280"/>
            <a:ext cx="1423324" cy="1363928"/>
            <a:chOff x="4952982" y="905316"/>
            <a:chExt cx="1067493" cy="1022946"/>
          </a:xfrm>
        </p:grpSpPr>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7292" y="905316"/>
              <a:ext cx="678259" cy="813910"/>
            </a:xfrm>
            <a:prstGeom prst="rect">
              <a:avLst/>
            </a:prstGeom>
          </p:spPr>
        </p:pic>
        <p:sp>
          <p:nvSpPr>
            <p:cNvPr id="42" name="TextBox 41"/>
            <p:cNvSpPr txBox="1"/>
            <p:nvPr/>
          </p:nvSpPr>
          <p:spPr>
            <a:xfrm>
              <a:off x="4952982" y="1707343"/>
              <a:ext cx="1067493" cy="220919"/>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 Lambda</a:t>
              </a:r>
              <a:endParaRPr lang="en-US" sz="2667" b="1"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6" name="Group 65"/>
          <p:cNvGrpSpPr/>
          <p:nvPr/>
        </p:nvGrpSpPr>
        <p:grpSpPr>
          <a:xfrm>
            <a:off x="2690929" y="1291794"/>
            <a:ext cx="2462916" cy="2626380"/>
            <a:chOff x="2018196" y="745217"/>
            <a:chExt cx="1847187" cy="1969785"/>
          </a:xfrm>
        </p:grpSpPr>
        <p:cxnSp>
          <p:nvCxnSpPr>
            <p:cNvPr id="60" name="Straight Arrow Connector 59"/>
            <p:cNvCxnSpPr/>
            <p:nvPr/>
          </p:nvCxnSpPr>
          <p:spPr>
            <a:xfrm flipH="1">
              <a:off x="2461126" y="1793177"/>
              <a:ext cx="687355" cy="921825"/>
            </a:xfrm>
            <a:prstGeom prst="straightConnector1">
              <a:avLst/>
            </a:prstGeom>
            <a:ln w="38100">
              <a:solidFill>
                <a:srgbClr val="0070C0"/>
              </a:solidFill>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73" name="TextBox 72"/>
            <p:cNvSpPr txBox="1"/>
            <p:nvPr/>
          </p:nvSpPr>
          <p:spPr>
            <a:xfrm>
              <a:off x="2018196" y="1664330"/>
              <a:ext cx="879441" cy="509737"/>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 launches new instance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4032" y="745217"/>
              <a:ext cx="807452" cy="785024"/>
            </a:xfrm>
            <a:prstGeom prst="rect">
              <a:avLst/>
            </a:prstGeom>
          </p:spPr>
        </p:pic>
        <p:sp>
          <p:nvSpPr>
            <p:cNvPr id="43" name="TextBox 42"/>
            <p:cNvSpPr txBox="1"/>
            <p:nvPr/>
          </p:nvSpPr>
          <p:spPr>
            <a:xfrm>
              <a:off x="3010133" y="1560177"/>
              <a:ext cx="855250" cy="27432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Auto Scaling</a:t>
              </a:r>
              <a:endParaRPr lang="en-US" sz="2667"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0" name="TextBox 9"/>
          <p:cNvSpPr txBox="1"/>
          <p:nvPr/>
        </p:nvSpPr>
        <p:spPr>
          <a:xfrm>
            <a:off x="2588713" y="-1519824"/>
            <a:ext cx="184731" cy="461665"/>
          </a:xfrm>
          <a:prstGeom prst="rect">
            <a:avLst/>
          </a:prstGeom>
          <a:noFill/>
        </p:spPr>
        <p:txBody>
          <a:bodyPr wrap="none" rtlCol="0">
            <a:spAutoFit/>
          </a:bodyPr>
          <a:lstStyle/>
          <a:p>
            <a:endParaRPr lang="en-US" sz="2400" dirty="0"/>
          </a:p>
        </p:txBody>
      </p:sp>
      <p:pic>
        <p:nvPicPr>
          <p:cNvPr id="83" name="Picture 82"/>
          <p:cNvPicPr>
            <a:picLocks noChangeAspect="1"/>
          </p:cNvPicPr>
          <p:nvPr/>
        </p:nvPicPr>
        <p:blipFill>
          <a:blip r:embed="rId10">
            <a:extLst>
              <a:ext uri="{BEBA8EAE-BF5A-486C-A8C5-ECC9F3942E4B}">
                <a14:imgProps xmlns:a14="http://schemas.microsoft.com/office/drawing/2010/main">
                  <a14:imgLayer r:embed="rId11">
                    <a14:imgEffect>
                      <a14:artisticGlowDiffused/>
                    </a14:imgEffect>
                  </a14:imgLayer>
                </a14:imgProps>
              </a:ext>
              <a:ext uri="{28A0092B-C50C-407E-A947-70E740481C1C}">
                <a14:useLocalDpi xmlns:a14="http://schemas.microsoft.com/office/drawing/2010/main" val="0"/>
              </a:ext>
            </a:extLst>
          </a:blip>
          <a:stretch>
            <a:fillRect/>
          </a:stretch>
        </p:blipFill>
        <p:spPr>
          <a:xfrm>
            <a:off x="2879950" y="3918174"/>
            <a:ext cx="803103" cy="832847"/>
          </a:xfrm>
          <a:prstGeom prst="rect">
            <a:avLst/>
          </a:prstGeom>
        </p:spPr>
      </p:pic>
      <p:grpSp>
        <p:nvGrpSpPr>
          <p:cNvPr id="44" name="Group 43"/>
          <p:cNvGrpSpPr/>
          <p:nvPr/>
        </p:nvGrpSpPr>
        <p:grpSpPr>
          <a:xfrm>
            <a:off x="11046096" y="1409883"/>
            <a:ext cx="403626" cy="461287"/>
            <a:chOff x="11271015" y="5905029"/>
            <a:chExt cx="403626" cy="461287"/>
          </a:xfrm>
        </p:grpSpPr>
        <p:sp>
          <p:nvSpPr>
            <p:cNvPr id="45" name="Oval 44"/>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48" name="TextBox 47"/>
          <p:cNvSpPr txBox="1"/>
          <p:nvPr/>
        </p:nvSpPr>
        <p:spPr>
          <a:xfrm>
            <a:off x="10630805" y="1862177"/>
            <a:ext cx="1204686"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 30 minutes</a:t>
            </a:r>
          </a:p>
        </p:txBody>
      </p:sp>
      <p:pic>
        <p:nvPicPr>
          <p:cNvPr id="46" name="Picture 45" descr="Deployment &amp; Management_IAM Roles.eps">
            <a:extLst>
              <a:ext uri="{FF2B5EF4-FFF2-40B4-BE49-F238E27FC236}">
                <a16:creationId xmlns:a16="http://schemas.microsoft.com/office/drawing/2014/main" id="{65E70FCF-AE70-D84C-8376-38A7F58BB6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7471" y="2102669"/>
            <a:ext cx="812713" cy="812713"/>
          </a:xfrm>
          <a:prstGeom prst="rect">
            <a:avLst/>
          </a:prstGeom>
        </p:spPr>
      </p:pic>
      <p:cxnSp>
        <p:nvCxnSpPr>
          <p:cNvPr id="51" name="Straight Arrow Connector 50">
            <a:extLst>
              <a:ext uri="{FF2B5EF4-FFF2-40B4-BE49-F238E27FC236}">
                <a16:creationId xmlns:a16="http://schemas.microsoft.com/office/drawing/2014/main" id="{76351D6D-C0FA-D84B-B9B8-9F98C79467C6}"/>
              </a:ext>
            </a:extLst>
          </p:cNvPr>
          <p:cNvCxnSpPr>
            <a:cxnSpLocks/>
          </p:cNvCxnSpPr>
          <p:nvPr/>
        </p:nvCxnSpPr>
        <p:spPr>
          <a:xfrm flipH="1">
            <a:off x="7904828" y="2789216"/>
            <a:ext cx="1302133" cy="1025064"/>
          </a:xfrm>
          <a:prstGeom prst="straightConnector1">
            <a:avLst/>
          </a:prstGeom>
          <a:ln w="38100">
            <a:solidFill>
              <a:srgbClr val="0070C0"/>
            </a:solidFill>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53" name="TextBox 52">
            <a:extLst>
              <a:ext uri="{FF2B5EF4-FFF2-40B4-BE49-F238E27FC236}">
                <a16:creationId xmlns:a16="http://schemas.microsoft.com/office/drawing/2014/main" id="{AE23EEC9-390E-7F43-98F7-567C03E1C25C}"/>
              </a:ext>
            </a:extLst>
          </p:cNvPr>
          <p:cNvSpPr txBox="1"/>
          <p:nvPr/>
        </p:nvSpPr>
        <p:spPr>
          <a:xfrm>
            <a:off x="9337972" y="2785936"/>
            <a:ext cx="609722" cy="27680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Role</a:t>
            </a:r>
            <a:endParaRPr lang="en-US" sz="2400" b="1" i="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877547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662608" y="2647667"/>
            <a:ext cx="11115261" cy="2275640"/>
          </a:xfrm>
        </p:spPr>
        <p:txBody>
          <a:bodyPr/>
          <a:lstStyle/>
          <a:p>
            <a:pPr>
              <a:lnSpc>
                <a:spcPct val="100000"/>
              </a:lnSpc>
              <a:spcBef>
                <a:spcPts val="1400"/>
              </a:spcBef>
            </a:pPr>
            <a:r>
              <a:rPr lang="en-US" sz="4800" dirty="0"/>
              <a:t>Up Next: </a:t>
            </a:r>
            <a:br>
              <a:rPr lang="en-US" sz="4800" dirty="0"/>
            </a:br>
            <a:r>
              <a:rPr lang="en-US" sz="4800" dirty="0"/>
              <a:t>Automating Your Infrastructure</a:t>
            </a:r>
            <a:br>
              <a:rPr lang="en-US" sz="3600" dirty="0"/>
            </a:br>
            <a:br>
              <a:rPr lang="en-US" sz="2400" dirty="0"/>
            </a:br>
            <a:endParaRPr lang="en-US" sz="3600" dirty="0"/>
          </a:p>
        </p:txBody>
      </p:sp>
    </p:spTree>
    <p:extLst>
      <p:ext uri="{BB962C8B-B14F-4D97-AF65-F5344CB8AC3E}">
        <p14:creationId xmlns:p14="http://schemas.microsoft.com/office/powerpoint/2010/main" val="2030044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449" y="2787228"/>
            <a:ext cx="7915863" cy="834496"/>
          </a:xfrm>
        </p:spPr>
        <p:txBody>
          <a:bodyPr>
            <a:noAutofit/>
          </a:bodyPr>
          <a:lstStyle/>
          <a:p>
            <a:r>
              <a:rPr lang="en-US" sz="4800" dirty="0"/>
              <a:t>Thanks for participating!</a:t>
            </a:r>
          </a:p>
        </p:txBody>
      </p:sp>
      <p:sp>
        <p:nvSpPr>
          <p:cNvPr id="5" name="TextBox 4"/>
          <p:cNvSpPr txBox="1"/>
          <p:nvPr/>
        </p:nvSpPr>
        <p:spPr>
          <a:xfrm>
            <a:off x="445144" y="505855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Vertical vs. Horizontal Scaling</a:t>
            </a:r>
          </a:p>
        </p:txBody>
      </p:sp>
      <p:sp>
        <p:nvSpPr>
          <p:cNvPr id="3" name="Content Placeholder 2"/>
          <p:cNvSpPr>
            <a:spLocks noGrp="1"/>
          </p:cNvSpPr>
          <p:nvPr>
            <p:ph idx="1"/>
          </p:nvPr>
        </p:nvSpPr>
        <p:spPr>
          <a:xfrm>
            <a:off x="324073" y="1487553"/>
            <a:ext cx="5704626" cy="2657478"/>
          </a:xfrm>
        </p:spPr>
        <p:txBody>
          <a:bodyPr>
            <a:normAutofit/>
          </a:body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Vertical scaling</a:t>
            </a:r>
            <a:br>
              <a:rPr lang="en-US"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br>
            <a:r>
              <a:rPr lang="en-US" b="1" i="1" dirty="0">
                <a:latin typeface="Amazon Ember" panose="020B0603020204020204" pitchFamily="34" charset="0"/>
                <a:ea typeface="Amazon Ember" panose="020B0603020204020204" pitchFamily="34" charset="0"/>
                <a:cs typeface="Amazon Ember" panose="020B0603020204020204" pitchFamily="34" charset="0"/>
              </a:rPr>
              <a:t>Scale up and down</a:t>
            </a:r>
          </a:p>
          <a:p>
            <a:pPr marL="457200" lvl="1" indent="-457200">
              <a:spcBef>
                <a:spcPts val="1800"/>
              </a:spcBef>
              <a:spcAft>
                <a:spcPts val="800"/>
              </a:spcAft>
            </a:pPr>
            <a:r>
              <a:rPr lang="en-US" dirty="0"/>
              <a:t>Change in the specifications of instances (more memory, CPUs, etc.)</a:t>
            </a:r>
          </a:p>
        </p:txBody>
      </p:sp>
      <p:sp>
        <p:nvSpPr>
          <p:cNvPr id="5" name="Content Placeholder 2"/>
          <p:cNvSpPr txBox="1">
            <a:spLocks/>
          </p:cNvSpPr>
          <p:nvPr/>
        </p:nvSpPr>
        <p:spPr>
          <a:xfrm>
            <a:off x="6473237" y="1469373"/>
            <a:ext cx="5411217" cy="2587027"/>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90000"/>
              </a:lnSpc>
              <a:spcBef>
                <a:spcPts val="1000"/>
              </a:spcBef>
              <a:buNone/>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Horizontal scaling </a:t>
            </a:r>
            <a:br>
              <a:rPr lang="en-US" sz="32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800" b="1" i="1" dirty="0">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Scale in and out</a:t>
            </a:r>
            <a:endParaRPr lang="en-US" sz="2800" b="1" i="1" dirty="0">
              <a:latin typeface="Amazon Ember" panose="020B0603020204020204" pitchFamily="34" charset="0"/>
              <a:ea typeface="Amazon Ember" panose="020B0603020204020204" pitchFamily="34" charset="0"/>
              <a:cs typeface="Amazon Ember" panose="020B0603020204020204" pitchFamily="34" charset="0"/>
            </a:endParaRPr>
          </a:p>
          <a:p>
            <a:pPr marL="457200" lvl="1" indent="-457200" defTabSz="914400">
              <a:lnSpc>
                <a:spcPct val="90000"/>
              </a:lnSpc>
              <a:spcBef>
                <a:spcPts val="1800"/>
              </a:spcBef>
              <a:spcAft>
                <a:spcPts val="800"/>
              </a:spcAft>
              <a:buBlip>
                <a:blip r:embed="rId5"/>
              </a:buBlip>
            </a:pPr>
            <a:r>
              <a:rPr lang="en-US" sz="2400" dirty="0">
                <a:latin typeface="Amazon Ember Light" charset="0"/>
                <a:ea typeface="Amazon Ember Light" charset="0"/>
                <a:cs typeface="Amazon Ember Light" charset="0"/>
              </a:rPr>
              <a:t>Change in the number of instances (Add and remove instances as needed)</a:t>
            </a:r>
          </a:p>
        </p:txBody>
      </p:sp>
      <p:grpSp>
        <p:nvGrpSpPr>
          <p:cNvPr id="9" name="Group 8"/>
          <p:cNvGrpSpPr/>
          <p:nvPr/>
        </p:nvGrpSpPr>
        <p:grpSpPr>
          <a:xfrm>
            <a:off x="1560659" y="3587811"/>
            <a:ext cx="1992575" cy="2538145"/>
            <a:chOff x="-303239" y="3672153"/>
            <a:chExt cx="1992575" cy="2538145"/>
          </a:xfrm>
        </p:grpSpPr>
        <p:pic>
          <p:nvPicPr>
            <p:cNvPr id="6" name="Picture 5"/>
            <p:cNvPicPr>
              <a:picLocks noChangeAspect="1"/>
            </p:cNvPicPr>
            <p:nvPr/>
          </p:nvPicPr>
          <p:blipFill>
            <a:blip r:embed="rId6"/>
            <a:stretch>
              <a:fillRect/>
            </a:stretch>
          </p:blipFill>
          <p:spPr>
            <a:xfrm>
              <a:off x="842603" y="5534190"/>
              <a:ext cx="628661" cy="676108"/>
            </a:xfrm>
            <a:prstGeom prst="rect">
              <a:avLst/>
            </a:prstGeom>
          </p:spPr>
        </p:pic>
        <p:pic>
          <p:nvPicPr>
            <p:cNvPr id="8" name="Picture 7"/>
            <p:cNvPicPr>
              <a:picLocks noChangeAspect="1"/>
            </p:cNvPicPr>
            <p:nvPr/>
          </p:nvPicPr>
          <p:blipFill>
            <a:blip r:embed="rId6"/>
            <a:stretch>
              <a:fillRect/>
            </a:stretch>
          </p:blipFill>
          <p:spPr>
            <a:xfrm>
              <a:off x="606125" y="3672153"/>
              <a:ext cx="1083211" cy="1164964"/>
            </a:xfrm>
            <a:prstGeom prst="rect">
              <a:avLst/>
            </a:prstGeom>
          </p:spPr>
        </p:pic>
        <p:sp>
          <p:nvSpPr>
            <p:cNvPr id="12" name="TextBox 11"/>
            <p:cNvSpPr txBox="1"/>
            <p:nvPr/>
          </p:nvSpPr>
          <p:spPr>
            <a:xfrm>
              <a:off x="681982" y="5702967"/>
              <a:ext cx="931499" cy="338554"/>
            </a:xfrm>
            <a:prstGeom prst="rect">
              <a:avLst/>
            </a:prstGeom>
            <a:noFill/>
          </p:spPr>
          <p:txBody>
            <a:bodyPr wrap="square" rtlCol="0">
              <a:spAutoFit/>
            </a:bodyPr>
            <a:lstStyle/>
            <a:p>
              <a:pPr algn="ct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small</a:t>
              </a:r>
            </a:p>
          </p:txBody>
        </p:sp>
        <p:sp>
          <p:nvSpPr>
            <p:cNvPr id="39" name="TextBox 38"/>
            <p:cNvSpPr txBox="1"/>
            <p:nvPr/>
          </p:nvSpPr>
          <p:spPr>
            <a:xfrm>
              <a:off x="631730" y="4010337"/>
              <a:ext cx="1048303" cy="420564"/>
            </a:xfrm>
            <a:prstGeom prst="rect">
              <a:avLst/>
            </a:prstGeom>
            <a:noFill/>
          </p:spPr>
          <p:txBody>
            <a:bodyPr wrap="square" rtlCol="0">
              <a:spAutoFit/>
            </a:bodyPr>
            <a:lstStyle/>
            <a:p>
              <a:pPr algn="ctr"/>
              <a:r>
                <a:rPr lang="en-US" sz="21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xlarge</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Left-Right Arrow 3"/>
            <p:cNvSpPr/>
            <p:nvPr/>
          </p:nvSpPr>
          <p:spPr>
            <a:xfrm rot="16200000">
              <a:off x="-942981" y="4852146"/>
              <a:ext cx="1809210" cy="529726"/>
            </a:xfrm>
            <a:prstGeom prst="lef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 name="Group 12"/>
          <p:cNvGrpSpPr/>
          <p:nvPr/>
        </p:nvGrpSpPr>
        <p:grpSpPr>
          <a:xfrm>
            <a:off x="6458871" y="3792826"/>
            <a:ext cx="5077167" cy="2320947"/>
            <a:chOff x="6458871" y="3914746"/>
            <a:chExt cx="5077167" cy="2320947"/>
          </a:xfrm>
        </p:grpSpPr>
        <p:pic>
          <p:nvPicPr>
            <p:cNvPr id="11" name="Picture 10"/>
            <p:cNvPicPr>
              <a:picLocks noChangeAspect="1"/>
            </p:cNvPicPr>
            <p:nvPr/>
          </p:nvPicPr>
          <p:blipFill>
            <a:blip r:embed="rId6"/>
            <a:stretch>
              <a:fillRect/>
            </a:stretch>
          </p:blipFill>
          <p:spPr>
            <a:xfrm>
              <a:off x="6458871" y="4755336"/>
              <a:ext cx="652275" cy="701503"/>
            </a:xfrm>
            <a:prstGeom prst="rect">
              <a:avLst/>
            </a:prstGeom>
          </p:spPr>
        </p:pic>
        <p:grpSp>
          <p:nvGrpSpPr>
            <p:cNvPr id="38" name="Group 37"/>
            <p:cNvGrpSpPr/>
            <p:nvPr/>
          </p:nvGrpSpPr>
          <p:grpSpPr>
            <a:xfrm>
              <a:off x="9250755" y="3914746"/>
              <a:ext cx="2285283" cy="2320947"/>
              <a:chOff x="7277051" y="2869603"/>
              <a:chExt cx="1713962" cy="1740710"/>
            </a:xfrm>
          </p:grpSpPr>
          <p:grpSp>
            <p:nvGrpSpPr>
              <p:cNvPr id="29" name="Group 28"/>
              <p:cNvGrpSpPr/>
              <p:nvPr/>
            </p:nvGrpSpPr>
            <p:grpSpPr>
              <a:xfrm>
                <a:off x="7277051" y="2869603"/>
                <a:ext cx="1700085" cy="526127"/>
                <a:chOff x="7277051" y="2869603"/>
                <a:chExt cx="1700085" cy="526127"/>
              </a:xfrm>
            </p:grpSpPr>
            <p:pic>
              <p:nvPicPr>
                <p:cNvPr id="26" name="Picture 25"/>
                <p:cNvPicPr>
                  <a:picLocks noChangeAspect="1"/>
                </p:cNvPicPr>
                <p:nvPr/>
              </p:nvPicPr>
              <p:blipFill>
                <a:blip r:embed="rId6"/>
                <a:stretch>
                  <a:fillRect/>
                </a:stretch>
              </p:blipFill>
              <p:spPr>
                <a:xfrm>
                  <a:off x="7277051" y="2869603"/>
                  <a:ext cx="489206" cy="526127"/>
                </a:xfrm>
                <a:prstGeom prst="rect">
                  <a:avLst/>
                </a:prstGeom>
              </p:spPr>
            </p:pic>
            <p:pic>
              <p:nvPicPr>
                <p:cNvPr id="27" name="Picture 26"/>
                <p:cNvPicPr>
                  <a:picLocks noChangeAspect="1"/>
                </p:cNvPicPr>
                <p:nvPr/>
              </p:nvPicPr>
              <p:blipFill>
                <a:blip r:embed="rId6"/>
                <a:stretch>
                  <a:fillRect/>
                </a:stretch>
              </p:blipFill>
              <p:spPr>
                <a:xfrm>
                  <a:off x="7882491" y="2869603"/>
                  <a:ext cx="489206" cy="526127"/>
                </a:xfrm>
                <a:prstGeom prst="rect">
                  <a:avLst/>
                </a:prstGeom>
              </p:spPr>
            </p:pic>
            <p:pic>
              <p:nvPicPr>
                <p:cNvPr id="28" name="Picture 27"/>
                <p:cNvPicPr>
                  <a:picLocks noChangeAspect="1"/>
                </p:cNvPicPr>
                <p:nvPr/>
              </p:nvPicPr>
              <p:blipFill>
                <a:blip r:embed="rId6"/>
                <a:stretch>
                  <a:fillRect/>
                </a:stretch>
              </p:blipFill>
              <p:spPr>
                <a:xfrm>
                  <a:off x="8487930" y="2869603"/>
                  <a:ext cx="489206" cy="526127"/>
                </a:xfrm>
                <a:prstGeom prst="rect">
                  <a:avLst/>
                </a:prstGeom>
              </p:spPr>
            </p:pic>
          </p:grpSp>
          <p:grpSp>
            <p:nvGrpSpPr>
              <p:cNvPr id="30" name="Group 29"/>
              <p:cNvGrpSpPr/>
              <p:nvPr/>
            </p:nvGrpSpPr>
            <p:grpSpPr>
              <a:xfrm>
                <a:off x="7281211" y="3478511"/>
                <a:ext cx="1700085" cy="526127"/>
                <a:chOff x="7277051" y="2869603"/>
                <a:chExt cx="1700085" cy="526127"/>
              </a:xfrm>
            </p:grpSpPr>
            <p:pic>
              <p:nvPicPr>
                <p:cNvPr id="31" name="Picture 30"/>
                <p:cNvPicPr>
                  <a:picLocks noChangeAspect="1"/>
                </p:cNvPicPr>
                <p:nvPr/>
              </p:nvPicPr>
              <p:blipFill>
                <a:blip r:embed="rId6"/>
                <a:stretch>
                  <a:fillRect/>
                </a:stretch>
              </p:blipFill>
              <p:spPr>
                <a:xfrm>
                  <a:off x="7277051" y="2869603"/>
                  <a:ext cx="489206" cy="526127"/>
                </a:xfrm>
                <a:prstGeom prst="rect">
                  <a:avLst/>
                </a:prstGeom>
              </p:spPr>
            </p:pic>
            <p:pic>
              <p:nvPicPr>
                <p:cNvPr id="32" name="Picture 31"/>
                <p:cNvPicPr>
                  <a:picLocks noChangeAspect="1"/>
                </p:cNvPicPr>
                <p:nvPr/>
              </p:nvPicPr>
              <p:blipFill>
                <a:blip r:embed="rId6"/>
                <a:stretch>
                  <a:fillRect/>
                </a:stretch>
              </p:blipFill>
              <p:spPr>
                <a:xfrm>
                  <a:off x="7882491" y="2869603"/>
                  <a:ext cx="489206" cy="526127"/>
                </a:xfrm>
                <a:prstGeom prst="rect">
                  <a:avLst/>
                </a:prstGeom>
              </p:spPr>
            </p:pic>
            <p:pic>
              <p:nvPicPr>
                <p:cNvPr id="33" name="Picture 32"/>
                <p:cNvPicPr>
                  <a:picLocks noChangeAspect="1"/>
                </p:cNvPicPr>
                <p:nvPr/>
              </p:nvPicPr>
              <p:blipFill>
                <a:blip r:embed="rId6"/>
                <a:stretch>
                  <a:fillRect/>
                </a:stretch>
              </p:blipFill>
              <p:spPr>
                <a:xfrm>
                  <a:off x="8487930" y="2869603"/>
                  <a:ext cx="489206" cy="526127"/>
                </a:xfrm>
                <a:prstGeom prst="rect">
                  <a:avLst/>
                </a:prstGeom>
              </p:spPr>
            </p:pic>
          </p:grpSp>
          <p:grpSp>
            <p:nvGrpSpPr>
              <p:cNvPr id="34" name="Group 33"/>
              <p:cNvGrpSpPr/>
              <p:nvPr/>
            </p:nvGrpSpPr>
            <p:grpSpPr>
              <a:xfrm>
                <a:off x="7290928" y="4084186"/>
                <a:ext cx="1700085" cy="526127"/>
                <a:chOff x="7277051" y="2869603"/>
                <a:chExt cx="1700085" cy="526127"/>
              </a:xfrm>
            </p:grpSpPr>
            <p:pic>
              <p:nvPicPr>
                <p:cNvPr id="35" name="Picture 34"/>
                <p:cNvPicPr>
                  <a:picLocks noChangeAspect="1"/>
                </p:cNvPicPr>
                <p:nvPr/>
              </p:nvPicPr>
              <p:blipFill>
                <a:blip r:embed="rId6"/>
                <a:stretch>
                  <a:fillRect/>
                </a:stretch>
              </p:blipFill>
              <p:spPr>
                <a:xfrm>
                  <a:off x="7277051" y="2869603"/>
                  <a:ext cx="489206" cy="526127"/>
                </a:xfrm>
                <a:prstGeom prst="rect">
                  <a:avLst/>
                </a:prstGeom>
              </p:spPr>
            </p:pic>
            <p:pic>
              <p:nvPicPr>
                <p:cNvPr id="36" name="Picture 35"/>
                <p:cNvPicPr>
                  <a:picLocks noChangeAspect="1"/>
                </p:cNvPicPr>
                <p:nvPr/>
              </p:nvPicPr>
              <p:blipFill>
                <a:blip r:embed="rId6"/>
                <a:stretch>
                  <a:fillRect/>
                </a:stretch>
              </p:blipFill>
              <p:spPr>
                <a:xfrm>
                  <a:off x="7882491" y="2869603"/>
                  <a:ext cx="489206" cy="526127"/>
                </a:xfrm>
                <a:prstGeom prst="rect">
                  <a:avLst/>
                </a:prstGeom>
              </p:spPr>
            </p:pic>
            <p:pic>
              <p:nvPicPr>
                <p:cNvPr id="37" name="Picture 36"/>
                <p:cNvPicPr>
                  <a:picLocks noChangeAspect="1"/>
                </p:cNvPicPr>
                <p:nvPr/>
              </p:nvPicPr>
              <p:blipFill>
                <a:blip r:embed="rId6"/>
                <a:stretch>
                  <a:fillRect/>
                </a:stretch>
              </p:blipFill>
              <p:spPr>
                <a:xfrm>
                  <a:off x="8487930" y="2869603"/>
                  <a:ext cx="489206" cy="526127"/>
                </a:xfrm>
                <a:prstGeom prst="rect">
                  <a:avLst/>
                </a:prstGeom>
              </p:spPr>
            </p:pic>
          </p:grpSp>
        </p:grpSp>
        <p:sp>
          <p:nvSpPr>
            <p:cNvPr id="40" name="Left-Right Arrow 39"/>
            <p:cNvSpPr/>
            <p:nvPr/>
          </p:nvSpPr>
          <p:spPr>
            <a:xfrm>
              <a:off x="7266123" y="4810164"/>
              <a:ext cx="1809210" cy="534420"/>
            </a:xfrm>
            <a:prstGeom prst="lef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87776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56920"/>
            <a:ext cx="11095836" cy="1914664"/>
          </a:xfrm>
        </p:spPr>
        <p:txBody>
          <a:bodyPr>
            <a:noAutofit/>
          </a:bodyPr>
          <a:lstStyle/>
          <a:p>
            <a:r>
              <a:rPr lang="en-US" sz="4800" dirty="0"/>
              <a:t>Part 2: How do you know if scaling </a:t>
            </a:r>
            <a:br>
              <a:rPr lang="en-US" sz="4800" dirty="0"/>
            </a:br>
            <a:r>
              <a:rPr lang="en-US" sz="4800" dirty="0"/>
              <a:t>is needed?</a:t>
            </a:r>
          </a:p>
        </p:txBody>
      </p:sp>
    </p:spTree>
    <p:custDataLst>
      <p:tags r:id="rId1"/>
    </p:custDataLst>
    <p:extLst>
      <p:ext uri="{BB962C8B-B14F-4D97-AF65-F5344CB8AC3E}">
        <p14:creationId xmlns:p14="http://schemas.microsoft.com/office/powerpoint/2010/main" val="3329090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79" y="248287"/>
            <a:ext cx="11115261" cy="779463"/>
          </a:xfrm>
        </p:spPr>
        <p:txBody>
          <a:bodyPr>
            <a:normAutofit/>
          </a:bodyPr>
          <a:lstStyle/>
          <a:p>
            <a:r>
              <a:rPr lang="en-US" sz="3900" dirty="0"/>
              <a:t>Don’t Fly Blindly Without Instrumentation</a:t>
            </a:r>
          </a:p>
        </p:txBody>
      </p:sp>
      <p:sp>
        <p:nvSpPr>
          <p:cNvPr id="3" name="Content Placeholder 2"/>
          <p:cNvSpPr>
            <a:spLocks noGrp="1"/>
          </p:cNvSpPr>
          <p:nvPr>
            <p:ph idx="1"/>
          </p:nvPr>
        </p:nvSpPr>
        <p:spPr>
          <a:xfrm>
            <a:off x="238538" y="1440305"/>
            <a:ext cx="11294225" cy="4913308"/>
          </a:xfrm>
        </p:spPr>
        <p:txBody>
          <a:bodyPr/>
          <a:lstStyle/>
          <a:p>
            <a:pPr marL="0" indent="0">
              <a:spcBef>
                <a:spcPts val="1800"/>
              </a:spcBef>
              <a:buNone/>
            </a:pPr>
            <a:r>
              <a:rPr lang="en-US" dirty="0"/>
              <a:t>To use AWS in an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efficient</a:t>
            </a:r>
            <a:r>
              <a:rPr lang="en-US" dirty="0"/>
              <a:t> way, you need </a:t>
            </a:r>
            <a:br>
              <a:rPr lang="en-US" dirty="0"/>
            </a:b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insight</a:t>
            </a:r>
            <a:r>
              <a:rPr lang="en-US" dirty="0"/>
              <a:t> into your AWS resources.  </a:t>
            </a:r>
          </a:p>
          <a:p>
            <a:pPr marL="0" lvl="1" indent="-457200">
              <a:spcBef>
                <a:spcPts val="1800"/>
              </a:spcBef>
            </a:pPr>
            <a:r>
              <a:rPr lang="en-US" dirty="0"/>
              <a:t>How much of your infrastructure is actually being used?</a:t>
            </a:r>
          </a:p>
          <a:p>
            <a:pPr marL="457200" lvl="1" indent="-457200">
              <a:spcBef>
                <a:spcPts val="1800"/>
              </a:spcBef>
            </a:pPr>
            <a:r>
              <a:rPr lang="en-US" dirty="0"/>
              <a:t>Is your application's performance or availability being </a:t>
            </a:r>
            <a:br>
              <a:rPr lang="en-US" dirty="0"/>
            </a:br>
            <a:r>
              <a:rPr lang="en-US" dirty="0"/>
              <a:t>affected by a lack of sufficient capacity?</a:t>
            </a:r>
            <a:br>
              <a:rPr lang="en-US" dirty="0"/>
            </a:br>
            <a:endParaRPr lang="en-US" dirty="0"/>
          </a:p>
        </p:txBody>
      </p:sp>
      <p:sp>
        <p:nvSpPr>
          <p:cNvPr id="6" name="TextBox 5"/>
          <p:cNvSpPr txBox="1"/>
          <p:nvPr/>
        </p:nvSpPr>
        <p:spPr>
          <a:xfrm>
            <a:off x="1282148" y="4941478"/>
            <a:ext cx="12923520" cy="707886"/>
          </a:xfrm>
          <a:prstGeom prst="rect">
            <a:avLst/>
          </a:prstGeom>
          <a:noFill/>
        </p:spPr>
        <p:txBody>
          <a:bodyPr wrap="square" rtlCol="0">
            <a:spAutoFit/>
          </a:bodyPr>
          <a:lstStyle/>
          <a:p>
            <a:r>
              <a:rPr lang="en-US" sz="4000" dirty="0">
                <a:solidFill>
                  <a:srgbClr val="4472C4"/>
                </a:solidFill>
                <a:latin typeface="Amazon Ember" panose="020B0603020204020204" pitchFamily="34" charset="0"/>
                <a:ea typeface="Amazon Ember" panose="020B0603020204020204" pitchFamily="34" charset="0"/>
                <a:cs typeface="Amazon Ember" panose="020B0603020204020204" pitchFamily="34" charset="0"/>
              </a:rPr>
              <a:t>How do you capture this information?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1440305"/>
            <a:ext cx="2743200" cy="2691384"/>
          </a:xfrm>
          <a:prstGeom prst="rect">
            <a:avLst/>
          </a:prstGeom>
        </p:spPr>
      </p:pic>
    </p:spTree>
    <p:custDataLst>
      <p:tags r:id="rId1"/>
    </p:custDataLst>
    <p:extLst>
      <p:ext uri="{BB962C8B-B14F-4D97-AF65-F5344CB8AC3E}">
        <p14:creationId xmlns:p14="http://schemas.microsoft.com/office/powerpoint/2010/main" val="1726385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21298</TotalTime>
  <Words>10065</Words>
  <Application>Microsoft Macintosh PowerPoint</Application>
  <PresentationFormat>Widescreen</PresentationFormat>
  <Paragraphs>967</Paragraphs>
  <Slides>62</Slides>
  <Notes>62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2" baseType="lpstr">
      <vt:lpstr>Amazon Ember</vt:lpstr>
      <vt:lpstr>Amazon Ember Light</vt:lpstr>
      <vt:lpstr>Amazon Ember Medium</vt:lpstr>
      <vt:lpstr>Arial</vt:lpstr>
      <vt:lpstr>Calibri</vt:lpstr>
      <vt:lpstr>Gill Sans</vt:lpstr>
      <vt:lpstr>Helvetica Neue LT Std 65 Medium</vt:lpstr>
      <vt:lpstr>Wingdings</vt:lpstr>
      <vt:lpstr>Office Theme</vt:lpstr>
      <vt:lpstr>Image</vt:lpstr>
      <vt:lpstr>Module 4:                    Designing for High Availability – Section II</vt:lpstr>
      <vt:lpstr>What’s In This Module</vt:lpstr>
      <vt:lpstr>Module Objectives</vt:lpstr>
      <vt:lpstr>Part 1: Scalability</vt:lpstr>
      <vt:lpstr>Best Practice: Enable Scalability</vt:lpstr>
      <vt:lpstr>Best Practice: Enable Scalability</vt:lpstr>
      <vt:lpstr>Vertical vs. Horizontal Scaling</vt:lpstr>
      <vt:lpstr>Part 2: How do you know if scaling  is needed?</vt:lpstr>
      <vt:lpstr>Don’t Fly Blindly Without Instrumentation</vt:lpstr>
      <vt:lpstr>PowerPoint Presentation</vt:lpstr>
      <vt:lpstr>Monitor AWS Resources with Amazon CloudWatch</vt:lpstr>
      <vt:lpstr>CloudWatch Alarm Examples</vt:lpstr>
      <vt:lpstr>CloudWatch Alarms and Actions</vt:lpstr>
      <vt:lpstr>Cloud Design Pattern: Monitoring               Integration Pattern</vt:lpstr>
      <vt:lpstr>Store And Monitor Application Log Files With CloudWatch Logs</vt:lpstr>
      <vt:lpstr>Part 3: Automatic Scaling</vt:lpstr>
      <vt:lpstr>Typical Weekly Traffic at Amazon.com</vt:lpstr>
      <vt:lpstr>November Traffic to Amazon.com</vt:lpstr>
      <vt:lpstr>Auto Scaling</vt:lpstr>
      <vt:lpstr>Do Not Guess Resource Needs</vt:lpstr>
      <vt:lpstr>Auto Scaling: Don’t Fear Constraints</vt:lpstr>
      <vt:lpstr>How Does Auto Scaling Work?</vt:lpstr>
      <vt:lpstr>Elastic Load Balancing, CloudWatch,                    and Auto Scaling</vt:lpstr>
      <vt:lpstr>Deciding Minimum Capacity Size</vt:lpstr>
      <vt:lpstr>Deciding Minimum Capacity Size</vt:lpstr>
      <vt:lpstr>Maximum Capacity Size and                                     Auto Scaling</vt:lpstr>
      <vt:lpstr>Auto Scaling Steps</vt:lpstr>
      <vt:lpstr>Auto Scaling Steps</vt:lpstr>
      <vt:lpstr>Auto Scaling Steps</vt:lpstr>
      <vt:lpstr>Auto Scaling Steps</vt:lpstr>
      <vt:lpstr>Auto Scaling Steps</vt:lpstr>
      <vt:lpstr>Auto Scaling Steps </vt:lpstr>
      <vt:lpstr>Auto Scaling Steps</vt:lpstr>
      <vt:lpstr>Auto Scaling Steps</vt:lpstr>
      <vt:lpstr>Auto Scaling Considerations</vt:lpstr>
      <vt:lpstr>Exercise: Improve This Architecture</vt:lpstr>
      <vt:lpstr>How Can You Increase the Availability of                                           This System?</vt:lpstr>
      <vt:lpstr>HA with Auto Scaling and Amazon CloudWatch</vt:lpstr>
      <vt:lpstr>EC2 Auto Recovery</vt:lpstr>
      <vt:lpstr>Amazon EC2 Auto Recovery</vt:lpstr>
      <vt:lpstr>EC2 Auto Recovery</vt:lpstr>
      <vt:lpstr>Part 4: Scaling Data Stores</vt:lpstr>
      <vt:lpstr>How to Scale with Amazon RDS</vt:lpstr>
      <vt:lpstr>Scaling Amazon RDS Writes with               Database Sharding</vt:lpstr>
      <vt:lpstr>Horizontal Scaling with Read Replicas:      Amazon RDS</vt:lpstr>
      <vt:lpstr>Scaling Amazon RDS: Push-button Scaling</vt:lpstr>
      <vt:lpstr>Auto Scaling for DynamoDB</vt:lpstr>
      <vt:lpstr>Case Study: Peak Games</vt:lpstr>
      <vt:lpstr>Solution: Peak Games</vt:lpstr>
      <vt:lpstr>Benefits: Peak Games </vt:lpstr>
      <vt:lpstr>Part 5: AWS Lambda and  Event-Driven Scaling</vt:lpstr>
      <vt:lpstr>AWS Lambda</vt:lpstr>
      <vt:lpstr>AWS Lambda</vt:lpstr>
      <vt:lpstr>How Can AWS Lambda Be Used? </vt:lpstr>
      <vt:lpstr>How Can AWS Lambda Be Used                              with Scaling? </vt:lpstr>
      <vt:lpstr>High Availability, Part 2 – Review                                                      </vt:lpstr>
      <vt:lpstr>Module 4 Lab: Using Auto-Scaling with  AWS Lambda</vt:lpstr>
      <vt:lpstr>Lab: Scenario</vt:lpstr>
      <vt:lpstr>Lab: Tasks</vt:lpstr>
      <vt:lpstr>Lab: Final Product</vt:lpstr>
      <vt:lpstr>Up Next:  Automating Your Infrastructure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Carrie Stepp</dc:creator>
  <cp:keywords/>
  <dc:description/>
  <cp:lastModifiedBy>Microsoft Office User</cp:lastModifiedBy>
  <cp:revision>531</cp:revision>
  <cp:lastPrinted>2017-08-03T20:30:13Z</cp:lastPrinted>
  <dcterms:created xsi:type="dcterms:W3CDTF">2017-05-11T23:06:57Z</dcterms:created>
  <dcterms:modified xsi:type="dcterms:W3CDTF">2019-04-09T18:00:26Z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